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7" r:id="rId1"/>
  </p:sldMasterIdLst>
  <p:notesMasterIdLst>
    <p:notesMasterId r:id="rId17"/>
  </p:notesMasterIdLst>
  <p:sldIdLst>
    <p:sldId id="257" r:id="rId2"/>
    <p:sldId id="256" r:id="rId3"/>
    <p:sldId id="259" r:id="rId4"/>
    <p:sldId id="258" r:id="rId5"/>
    <p:sldId id="260" r:id="rId6"/>
    <p:sldId id="262" r:id="rId7"/>
    <p:sldId id="261" r:id="rId8"/>
    <p:sldId id="263" r:id="rId9"/>
    <p:sldId id="270" r:id="rId10"/>
    <p:sldId id="264" r:id="rId11"/>
    <p:sldId id="265" r:id="rId12"/>
    <p:sldId id="266" r:id="rId13"/>
    <p:sldId id="267" r:id="rId14"/>
    <p:sldId id="268" r:id="rId15"/>
    <p:sldId id="269" r:id="rId1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96" y="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8CE68A-BC0C-44B3-9317-DF5265C5BFE9}" type="datetimeFigureOut">
              <a:rPr lang="zh-CN" altLang="en-US" smtClean="0"/>
              <a:t>2024/12/23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0EAC89-FDA4-48A1-857A-15D8DC4190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2571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0EAC89-FDA4-48A1-857A-15D8DC4190E9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4167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B35D56-0E78-757C-BDF3-DA1A898EFF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55B4840-4BA8-EF04-63C9-18AD267DC8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32010FC-FD4D-CA30-A5D0-67FD23640D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44571-3F92-4FA7-822D-4A7A19DBC601}" type="datetimeFigureOut">
              <a:rPr lang="zh-CN" altLang="en-US" smtClean="0"/>
              <a:t>2024/12/23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C40D6D3-0D10-D86A-2A92-707C0DC21E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8DF374E-9EFF-9F8C-5849-9D306148D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263AF-3901-42D8-84C1-B03D618D49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41688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81E16C-3348-74FD-CB32-92E6D3A8D1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2100262-D881-D770-A03F-FACF510CFD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3391064-CFD1-41A5-1CB9-BF758B1DC8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44571-3F92-4FA7-822D-4A7A19DBC601}" type="datetimeFigureOut">
              <a:rPr lang="zh-CN" altLang="en-US" smtClean="0"/>
              <a:t>2024/12/23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C3CEB08-E43B-CDCC-2AA6-840DDF9C0D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0D5F9D7-2980-BE69-A554-D9C9AB992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263AF-3901-42D8-84C1-B03D618D49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633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9100B30D-9326-A84B-AF6C-5E7DE32CB23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43A68CF-343D-5D45-E2CB-9DDC6F050D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8CA4F9D-329F-6F55-8BCB-DA5E7982C1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44571-3F92-4FA7-822D-4A7A19DBC601}" type="datetimeFigureOut">
              <a:rPr lang="zh-CN" altLang="en-US" smtClean="0"/>
              <a:t>2024/12/23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B8D79E8-0BBC-817D-08BD-4210CB0E54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B802904-81BE-A7AF-9366-A30DE109D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263AF-3901-42D8-84C1-B03D618D49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74790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6F76A193-4997-42DE-9F39-D2FC4A6D86AF}"/>
              </a:ext>
            </a:extLst>
          </p:cNvPr>
          <p:cNvSpPr/>
          <p:nvPr userDrawn="1"/>
        </p:nvSpPr>
        <p:spPr>
          <a:xfrm>
            <a:off x="564356" y="628650"/>
            <a:ext cx="11063288" cy="5600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01" name="副标题 9800"/>
          <p:cNvSpPr>
            <a:spLocks noGrp="1"/>
          </p:cNvSpPr>
          <p:nvPr userDrawn="1">
            <p:ph type="subTitle" idx="1"/>
          </p:nvPr>
        </p:nvSpPr>
        <p:spPr>
          <a:xfrm>
            <a:off x="1292225" y="2524243"/>
            <a:ext cx="5094570" cy="558799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9802" name="标题 9801"/>
          <p:cNvSpPr>
            <a:spLocks noGrp="1"/>
          </p:cNvSpPr>
          <p:nvPr userDrawn="1">
            <p:ph type="ctrTitle"/>
          </p:nvPr>
        </p:nvSpPr>
        <p:spPr>
          <a:xfrm>
            <a:off x="1292225" y="1244600"/>
            <a:ext cx="5094570" cy="1279643"/>
          </a:xfrm>
        </p:spPr>
        <p:txBody>
          <a:bodyPr anchor="ctr">
            <a:normAutofit/>
          </a:bodyPr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1292225" y="4926815"/>
            <a:ext cx="1571625" cy="296271"/>
          </a:xfrm>
          <a:prstGeom prst="roundRect">
            <a:avLst>
              <a:gd name="adj" fmla="val 50000"/>
            </a:avLst>
          </a:prstGeom>
          <a:ln w="25400">
            <a:gradFill>
              <a:gsLst>
                <a:gs pos="53300">
                  <a:srgbClr val="A384AC"/>
                </a:gs>
                <a:gs pos="0">
                  <a:schemeClr val="accent2"/>
                </a:gs>
                <a:gs pos="100000">
                  <a:schemeClr val="accent5">
                    <a:lumMod val="75000"/>
                  </a:schemeClr>
                </a:gs>
              </a:gsLst>
              <a:lin ang="0" scaled="0"/>
            </a:gradFill>
          </a:ln>
        </p:spPr>
        <p:txBody>
          <a:bodyPr vert="horz" anchor="ctr">
            <a:noAutofit/>
          </a:bodyPr>
          <a:lstStyle>
            <a:lvl1pPr marL="0" indent="0" algn="l">
              <a:buNone/>
              <a:defRPr sz="1500" b="0">
                <a:solidFill>
                  <a:schemeClr val="bg1"/>
                </a:solidFill>
              </a:defRPr>
            </a:lvl1pPr>
            <a:lvl2pPr marL="457177" indent="0">
              <a:buNone/>
              <a:defRPr/>
            </a:lvl2pPr>
            <a:lvl3pPr marL="914353" indent="0">
              <a:buNone/>
              <a:defRPr/>
            </a:lvl3pPr>
            <a:lvl4pPr marL="1371531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en-US" altLang="zh-CN" dirty="0"/>
              <a:t>Date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1292225" y="4351342"/>
            <a:ext cx="2557463" cy="296271"/>
          </a:xfrm>
          <a:prstGeom prst="roundRect">
            <a:avLst>
              <a:gd name="adj" fmla="val 50000"/>
            </a:avLst>
          </a:prstGeom>
          <a:gradFill>
            <a:gsLst>
              <a:gs pos="69000">
                <a:srgbClr val="B55C84"/>
              </a:gs>
              <a:gs pos="28000">
                <a:schemeClr val="accent2"/>
              </a:gs>
              <a:gs pos="100000">
                <a:schemeClr val="accent5">
                  <a:lumMod val="75000"/>
                </a:schemeClr>
              </a:gs>
            </a:gsLst>
            <a:lin ang="0" scaled="0"/>
          </a:gradFill>
        </p:spPr>
        <p:txBody>
          <a:bodyPr vert="horz" anchor="ctr">
            <a:noAutofit/>
          </a:bodyPr>
          <a:lstStyle>
            <a:lvl1pPr marL="0" indent="0" algn="l">
              <a:buNone/>
              <a:defRPr sz="1500" b="0">
                <a:solidFill>
                  <a:schemeClr val="bg1"/>
                </a:solidFill>
              </a:defRPr>
            </a:lvl1pPr>
            <a:lvl2pPr marL="457177" indent="0">
              <a:buNone/>
              <a:defRPr/>
            </a:lvl2pPr>
            <a:lvl3pPr marL="914353" indent="0">
              <a:buNone/>
              <a:defRPr/>
            </a:lvl3pPr>
            <a:lvl4pPr marL="1371531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en-US" altLang="zh-CN" dirty="0"/>
              <a:t>Signature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5DCD144-36C0-4ACD-A382-B89D37F3323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7970" y="969125"/>
            <a:ext cx="4948656" cy="491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7879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8190FF-BE32-311F-7FD3-AE87379E0F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90369D7-748B-EF1F-BC5B-8081CCD63B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C1AB130-B68E-BFA3-6104-33762A3D6F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44571-3F92-4FA7-822D-4A7A19DBC601}" type="datetimeFigureOut">
              <a:rPr lang="zh-CN" altLang="en-US" smtClean="0"/>
              <a:t>2024/12/23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D0675D9-B1F1-80A8-940A-44C17CDCD7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F276A9B-870B-6924-003D-99F19069B9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263AF-3901-42D8-84C1-B03D618D49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86174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0F3D6E-6695-2E1E-8BDD-4D38A183D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4C44700-F31B-F202-0F5D-49A90FAEA0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22B6FB4-F884-D987-7FBD-2D7A37080F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44571-3F92-4FA7-822D-4A7A19DBC601}" type="datetimeFigureOut">
              <a:rPr lang="zh-CN" altLang="en-US" smtClean="0"/>
              <a:t>2024/12/23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961897D-D711-FECC-AB62-E3A9C02E62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AB1A07F-861D-2404-9CD7-57F053FDE1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263AF-3901-42D8-84C1-B03D618D49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20749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181BDE8-72A1-C9CA-A0E1-304DBC2C7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D3354AE-849F-77DE-FF40-4F70B1FABB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F008FA5-F09F-CA12-1CB1-F0828BF7F7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6E11067-0197-CE15-08A9-5D451FEBC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44571-3F92-4FA7-822D-4A7A19DBC601}" type="datetimeFigureOut">
              <a:rPr lang="zh-CN" altLang="en-US" smtClean="0"/>
              <a:t>2024/12/23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51C1E71-F72C-97CD-F0FE-77D780BFBF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EC819DC-0A79-CE38-328F-FF4B398E6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263AF-3901-42D8-84C1-B03D618D49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57294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AFD28F6-4069-224A-B051-F9EAE4DDFE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63FCB57-256A-B012-4FD8-1DD160E728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8E61B8E-48F8-789D-0973-9BE389B608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49E903A3-6224-19AB-17C9-4BA0488ABC2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E7B87D5C-FF5D-21E5-98AB-55CCD812F3C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4E6C6713-DFA1-FA61-6269-D94E9A4953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44571-3F92-4FA7-822D-4A7A19DBC601}" type="datetimeFigureOut">
              <a:rPr lang="zh-CN" altLang="en-US" smtClean="0"/>
              <a:t>2024/12/23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2F45B6E0-9424-35EA-3C7A-D7AAE9A65A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D529374B-4B3E-9236-521A-163D88CAF1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263AF-3901-42D8-84C1-B03D618D49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31948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3B0EB2E-B418-08E0-5BC6-E91C377D6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CA2396F-224F-415E-E90E-F722167D1C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44571-3F92-4FA7-822D-4A7A19DBC601}" type="datetimeFigureOut">
              <a:rPr lang="zh-CN" altLang="en-US" smtClean="0"/>
              <a:t>2024/12/23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6A05B5E-39BF-852E-3577-46FE0920E6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166D1FA-4354-D34A-A329-0A81FF9627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263AF-3901-42D8-84C1-B03D618D49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25387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4F6A984D-C128-46BE-A44D-6EBA76E69E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44571-3F92-4FA7-822D-4A7A19DBC601}" type="datetimeFigureOut">
              <a:rPr lang="zh-CN" altLang="en-US" smtClean="0"/>
              <a:t>2024/12/23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6BAAA7D-734E-9CFC-9B5E-AF1E3C791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2D2E002-CC46-C377-C4DB-3688D39C9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263AF-3901-42D8-84C1-B03D618D49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02832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A7DD70-C6DD-04D3-471E-B206982B4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15A555A-9413-755A-CF0B-1EF655DA85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799EA3D-739B-2A32-9879-7922E74310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14B4525-4916-7048-268D-D555D692A7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44571-3F92-4FA7-822D-4A7A19DBC601}" type="datetimeFigureOut">
              <a:rPr lang="zh-CN" altLang="en-US" smtClean="0"/>
              <a:t>2024/12/23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1174A35-D6D3-08FC-8021-CAFF474E61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075CFFE-0AA7-DBFF-9234-3E3BE7DC8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263AF-3901-42D8-84C1-B03D618D49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29178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2D87DFE-1309-211B-4427-840F4963D7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F1C7A43B-2A15-17F6-2217-62F0E717D05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2012E36-AAE5-A6D8-69C7-0391AD6310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137ED1A-B5D5-45B0-813F-0ABF7EF7E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44571-3F92-4FA7-822D-4A7A19DBC601}" type="datetimeFigureOut">
              <a:rPr lang="zh-CN" altLang="en-US" smtClean="0"/>
              <a:t>2024/12/23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36DE897-A80B-DF51-07F2-08F97A65B5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1EAAC2A-93D2-9BD8-88DF-BF55120350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263AF-3901-42D8-84C1-B03D618D49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08195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75740C65-A7F4-D719-B441-C3CC1A2128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5FC5E1E-18F0-01BF-5AF1-33A0350996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5D7B3D4-9B1A-9C69-AA76-275A119109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944571-3F92-4FA7-822D-4A7A19DBC601}" type="datetimeFigureOut">
              <a:rPr lang="zh-CN" altLang="en-US" smtClean="0"/>
              <a:t>2024/12/23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2430FA8-E004-4E4F-DCC5-D3D576557F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222E330-AFB1-B54F-803B-78054813D8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5263AF-3901-42D8-84C1-B03D618D49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56146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14.png"/><Relationship Id="rId3" Type="http://schemas.microsoft.com/office/2007/relationships/media" Target="../media/media2.mp4"/><Relationship Id="rId7" Type="http://schemas.openxmlformats.org/officeDocument/2006/relationships/slideLayout" Target="../slideLayouts/slideLayout1.xml"/><Relationship Id="rId12" Type="http://schemas.openxmlformats.org/officeDocument/2006/relationships/image" Target="../media/image1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11" Type="http://schemas.openxmlformats.org/officeDocument/2006/relationships/image" Target="../media/image12.png"/><Relationship Id="rId5" Type="http://schemas.microsoft.com/office/2007/relationships/media" Target="../media/media3.mp4"/><Relationship Id="rId10" Type="http://schemas.openxmlformats.org/officeDocument/2006/relationships/image" Target="../media/image11.png"/><Relationship Id="rId4" Type="http://schemas.openxmlformats.org/officeDocument/2006/relationships/video" Target="../media/media2.mp4"/><Relationship Id="rId9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3.png"/><Relationship Id="rId7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18" Type="http://schemas.openxmlformats.org/officeDocument/2006/relationships/image" Target="../media/image33.png"/><Relationship Id="rId3" Type="http://schemas.openxmlformats.org/officeDocument/2006/relationships/image" Target="../media/image3.png"/><Relationship Id="rId7" Type="http://schemas.openxmlformats.org/officeDocument/2006/relationships/image" Target="../media/image16.png"/><Relationship Id="rId12" Type="http://schemas.openxmlformats.org/officeDocument/2006/relationships/image" Target="../media/image27.png"/><Relationship Id="rId17" Type="http://schemas.openxmlformats.org/officeDocument/2006/relationships/image" Target="../media/image32.png"/><Relationship Id="rId2" Type="http://schemas.openxmlformats.org/officeDocument/2006/relationships/image" Target="../media/image2.png"/><Relationship Id="rId16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image" Target="../media/image26.png"/><Relationship Id="rId5" Type="http://schemas.openxmlformats.org/officeDocument/2006/relationships/image" Target="../media/image17.png"/><Relationship Id="rId15" Type="http://schemas.openxmlformats.org/officeDocument/2006/relationships/image" Target="../media/image30.png"/><Relationship Id="rId10" Type="http://schemas.openxmlformats.org/officeDocument/2006/relationships/image" Target="../media/image25.png"/><Relationship Id="rId4" Type="http://schemas.openxmlformats.org/officeDocument/2006/relationships/image" Target="../media/image22.png"/><Relationship Id="rId9" Type="http://schemas.openxmlformats.org/officeDocument/2006/relationships/image" Target="../media/image24.png"/><Relationship Id="rId14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副标题 4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zh-CN" altLang="en-US" sz="2400" b="1" dirty="0">
                <a:latin typeface="等线" panose="02010600030101010101" pitchFamily="2" charset="-122"/>
                <a:ea typeface="等线" panose="02010600030101010101" pitchFamily="2" charset="-122"/>
              </a:rPr>
              <a:t>程序设计范式期末项目</a:t>
            </a:r>
            <a:endParaRPr lang="en-US" altLang="zh-CN" sz="2400" b="1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1236992" y="1447118"/>
            <a:ext cx="7544929" cy="1279643"/>
          </a:xfrm>
        </p:spPr>
        <p:txBody>
          <a:bodyPr>
            <a:normAutofit/>
          </a:bodyPr>
          <a:lstStyle/>
          <a:p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星露谷风格的农场生活模拟游戏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>
          <a:xfrm>
            <a:off x="1236992" y="4289973"/>
            <a:ext cx="2557463" cy="296271"/>
          </a:xfrm>
        </p:spPr>
        <p:txBody>
          <a:bodyPr/>
          <a:lstStyle/>
          <a:p>
            <a:r>
              <a:rPr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Speaker: </a:t>
            </a: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张翔  </a:t>
            </a:r>
            <a:r>
              <a:rPr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2352985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6181737D-DE13-F988-1818-757708E661A3}"/>
              </a:ext>
            </a:extLst>
          </p:cNvPr>
          <p:cNvGrpSpPr/>
          <p:nvPr/>
        </p:nvGrpSpPr>
        <p:grpSpPr>
          <a:xfrm>
            <a:off x="10789922" y="55450"/>
            <a:ext cx="1323002" cy="376202"/>
            <a:chOff x="9532625" y="78745"/>
            <a:chExt cx="2461638" cy="699978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4E7B0A7-AA66-E13B-DCB7-8FF0052F3EF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40275" y="149216"/>
              <a:ext cx="1653988" cy="5708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4">
              <a:extLst>
                <a:ext uri="{FF2B5EF4-FFF2-40B4-BE49-F238E27FC236}">
                  <a16:creationId xmlns:a16="http://schemas.microsoft.com/office/drawing/2014/main" id="{7D0D89BA-6751-04C5-81B3-BEC4E0DED9E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32625" y="78745"/>
              <a:ext cx="699978" cy="6999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F9648B73-B081-972A-B976-D3CCDF303852}"/>
              </a:ext>
            </a:extLst>
          </p:cNvPr>
          <p:cNvSpPr txBox="1"/>
          <p:nvPr/>
        </p:nvSpPr>
        <p:spPr>
          <a:xfrm>
            <a:off x="1292225" y="4921804"/>
            <a:ext cx="18042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2024.12.22</a:t>
            </a:r>
            <a:endParaRPr lang="zh-CN" altLang="en-US" sz="20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028636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1642AD-0AA7-C094-94F3-0B5AAEEBEC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FB093A87-21E8-96A6-2AC2-CFB6ADDC7A8E}"/>
              </a:ext>
            </a:extLst>
          </p:cNvPr>
          <p:cNvGrpSpPr/>
          <p:nvPr/>
        </p:nvGrpSpPr>
        <p:grpSpPr>
          <a:xfrm>
            <a:off x="10789922" y="55450"/>
            <a:ext cx="1323002" cy="376202"/>
            <a:chOff x="9532625" y="78745"/>
            <a:chExt cx="2461638" cy="699978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B987CCDB-F06A-C9D4-FB67-955611264D0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40275" y="149216"/>
              <a:ext cx="1653988" cy="5708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4">
              <a:extLst>
                <a:ext uri="{FF2B5EF4-FFF2-40B4-BE49-F238E27FC236}">
                  <a16:creationId xmlns:a16="http://schemas.microsoft.com/office/drawing/2014/main" id="{7C22BF10-B7AB-67FD-1DAA-05325B8290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32625" y="78745"/>
              <a:ext cx="699978" cy="6999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文本框 6">
            <a:extLst>
              <a:ext uri="{FF2B5EF4-FFF2-40B4-BE49-F238E27FC236}">
                <a16:creationId xmlns:a16="http://schemas.microsoft.com/office/drawing/2014/main" id="{F7F646CE-F0EC-2404-EE30-E9A4F65FF1A4}"/>
              </a:ext>
            </a:extLst>
          </p:cNvPr>
          <p:cNvSpPr txBox="1"/>
          <p:nvPr/>
        </p:nvSpPr>
        <p:spPr>
          <a:xfrm>
            <a:off x="644376" y="576870"/>
            <a:ext cx="15403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C++</a:t>
            </a:r>
            <a:r>
              <a:rPr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11</a:t>
            </a:r>
            <a:endParaRPr lang="zh-CN" altLang="en-US" sz="24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18FD48F-3207-4420-801C-B60EDE29DA76}"/>
              </a:ext>
            </a:extLst>
          </p:cNvPr>
          <p:cNvSpPr txBox="1"/>
          <p:nvPr/>
        </p:nvSpPr>
        <p:spPr>
          <a:xfrm>
            <a:off x="644376" y="1153180"/>
            <a:ext cx="472542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>
                <a:latin typeface="+mn-ea"/>
              </a:rPr>
              <a:t>时间库 </a:t>
            </a:r>
            <a:r>
              <a:rPr lang="en-US" altLang="zh-CN" sz="2000" b="1" dirty="0">
                <a:latin typeface="+mn-ea"/>
              </a:rPr>
              <a:t>`</a:t>
            </a:r>
            <a:r>
              <a:rPr lang="en-GB" altLang="zh-CN" sz="2000" b="1" dirty="0">
                <a:latin typeface="+mn-ea"/>
              </a:rPr>
              <a:t>chrono` </a:t>
            </a:r>
            <a:r>
              <a:rPr lang="zh-CN" altLang="en-US" sz="2000" b="1" dirty="0">
                <a:latin typeface="+mn-ea"/>
              </a:rPr>
              <a:t>和线程库 </a:t>
            </a:r>
            <a:r>
              <a:rPr lang="en-US" altLang="zh-CN" sz="2000" b="1" dirty="0">
                <a:latin typeface="+mn-ea"/>
              </a:rPr>
              <a:t>`</a:t>
            </a:r>
            <a:r>
              <a:rPr lang="en-GB" altLang="zh-CN" sz="2000" b="1" dirty="0" err="1">
                <a:latin typeface="+mn-ea"/>
              </a:rPr>
              <a:t>this_thread</a:t>
            </a:r>
            <a:r>
              <a:rPr lang="en-GB" altLang="zh-CN" sz="2000" b="1" dirty="0">
                <a:latin typeface="+mn-ea"/>
              </a:rPr>
              <a:t>`</a:t>
            </a:r>
            <a:endParaRPr lang="zh-CN" altLang="en-US" sz="2000" b="1" dirty="0">
              <a:latin typeface="+mn-ea"/>
            </a:endParaRP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698F5156-8ED7-CC39-B182-E5AF28B91AC5}"/>
              </a:ext>
            </a:extLst>
          </p:cNvPr>
          <p:cNvGrpSpPr/>
          <p:nvPr/>
        </p:nvGrpSpPr>
        <p:grpSpPr>
          <a:xfrm>
            <a:off x="7184469" y="1440458"/>
            <a:ext cx="3981655" cy="3977084"/>
            <a:chOff x="6885194" y="1440458"/>
            <a:chExt cx="3981655" cy="3977084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235A4958-418B-B9C4-D8A4-8AB6D9F771C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85194" y="4128426"/>
              <a:ext cx="3981655" cy="1289116"/>
            </a:xfrm>
            <a:prstGeom prst="rect">
              <a:avLst/>
            </a:prstGeom>
          </p:spPr>
        </p:pic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3A373383-563E-A47C-32F9-AB4467C63C6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885194" y="1440458"/>
              <a:ext cx="3953846" cy="2440031"/>
            </a:xfrm>
            <a:prstGeom prst="rect">
              <a:avLst/>
            </a:prstGeom>
          </p:spPr>
        </p:pic>
      </p:grpSp>
      <p:sp>
        <p:nvSpPr>
          <p:cNvPr id="14" name="文本框 13">
            <a:extLst>
              <a:ext uri="{FF2B5EF4-FFF2-40B4-BE49-F238E27FC236}">
                <a16:creationId xmlns:a16="http://schemas.microsoft.com/office/drawing/2014/main" id="{659A4090-F8DA-E248-7CD5-73F82249D13B}"/>
              </a:ext>
            </a:extLst>
          </p:cNvPr>
          <p:cNvSpPr txBox="1"/>
          <p:nvPr/>
        </p:nvSpPr>
        <p:spPr>
          <a:xfrm>
            <a:off x="644375" y="1553290"/>
            <a:ext cx="6177827" cy="29586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altLang="zh-CN" dirty="0">
                <a:latin typeface="+mn-ea"/>
              </a:rPr>
              <a:t>C++11 </a:t>
            </a:r>
            <a:r>
              <a:rPr lang="zh-CN" altLang="en-US" dirty="0">
                <a:latin typeface="+mn-ea"/>
              </a:rPr>
              <a:t>引入了 </a:t>
            </a:r>
            <a:r>
              <a:rPr lang="en-GB" altLang="zh-CN" dirty="0">
                <a:latin typeface="+mn-ea"/>
              </a:rPr>
              <a:t>chrono </a:t>
            </a:r>
            <a:r>
              <a:rPr lang="zh-CN" altLang="en-US" dirty="0">
                <a:latin typeface="+mn-ea"/>
              </a:rPr>
              <a:t>库来处理时间，提供时间点、持续时间和时钟的表示。</a:t>
            </a:r>
            <a:endParaRPr lang="en-US" altLang="zh-CN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+mn-ea"/>
              </a:rPr>
              <a:t>此外，</a:t>
            </a:r>
            <a:r>
              <a:rPr lang="en-GB" altLang="zh-CN" dirty="0">
                <a:latin typeface="+mn-ea"/>
              </a:rPr>
              <a:t>C++11 </a:t>
            </a:r>
            <a:r>
              <a:rPr lang="zh-CN" altLang="en-US" dirty="0">
                <a:latin typeface="+mn-ea"/>
              </a:rPr>
              <a:t>标准还引入了 </a:t>
            </a:r>
            <a:r>
              <a:rPr lang="en-US" altLang="zh-CN" dirty="0">
                <a:latin typeface="+mn-ea"/>
              </a:rPr>
              <a:t>&lt;</a:t>
            </a:r>
            <a:r>
              <a:rPr lang="en-GB" altLang="zh-CN" dirty="0">
                <a:latin typeface="+mn-ea"/>
              </a:rPr>
              <a:t>thread&gt; </a:t>
            </a:r>
            <a:r>
              <a:rPr lang="zh-CN" altLang="en-US" dirty="0">
                <a:latin typeface="+mn-ea"/>
              </a:rPr>
              <a:t>库，允许控制和管理线程。在这个库中，</a:t>
            </a:r>
            <a:r>
              <a:rPr lang="en-GB" altLang="zh-CN" dirty="0">
                <a:latin typeface="+mn-ea"/>
              </a:rPr>
              <a:t>std::</a:t>
            </a:r>
            <a:r>
              <a:rPr lang="en-GB" altLang="zh-CN" dirty="0" err="1">
                <a:latin typeface="+mn-ea"/>
              </a:rPr>
              <a:t>this_thread</a:t>
            </a:r>
            <a:r>
              <a:rPr lang="en-GB" altLang="zh-CN" dirty="0">
                <a:latin typeface="+mn-ea"/>
              </a:rPr>
              <a:t> </a:t>
            </a:r>
            <a:r>
              <a:rPr lang="zh-CN" altLang="en-US" dirty="0">
                <a:latin typeface="+mn-ea"/>
              </a:rPr>
              <a:t>是一个命名空间，提供与当前线程相关的函数。具体来说，</a:t>
            </a:r>
            <a:r>
              <a:rPr lang="en-GB" altLang="zh-CN" dirty="0">
                <a:latin typeface="+mn-ea"/>
              </a:rPr>
              <a:t>std::</a:t>
            </a:r>
            <a:r>
              <a:rPr lang="en-GB" altLang="zh-CN" dirty="0" err="1">
                <a:latin typeface="+mn-ea"/>
              </a:rPr>
              <a:t>this_thread</a:t>
            </a:r>
            <a:r>
              <a:rPr lang="en-GB" altLang="zh-CN" dirty="0">
                <a:latin typeface="+mn-ea"/>
              </a:rPr>
              <a:t>::</a:t>
            </a:r>
            <a:r>
              <a:rPr lang="en-GB" altLang="zh-CN" dirty="0" err="1">
                <a:latin typeface="+mn-ea"/>
              </a:rPr>
              <a:t>sleep_for</a:t>
            </a:r>
            <a:r>
              <a:rPr lang="en-GB" altLang="zh-CN" dirty="0">
                <a:latin typeface="+mn-ea"/>
              </a:rPr>
              <a:t> </a:t>
            </a:r>
            <a:r>
              <a:rPr lang="zh-CN" altLang="en-US" dirty="0">
                <a:latin typeface="+mn-ea"/>
              </a:rPr>
              <a:t>是一个用于使当前线程休眠指定时间的函数。</a:t>
            </a:r>
          </a:p>
        </p:txBody>
      </p:sp>
    </p:spTree>
    <p:extLst>
      <p:ext uri="{BB962C8B-B14F-4D97-AF65-F5344CB8AC3E}">
        <p14:creationId xmlns:p14="http://schemas.microsoft.com/office/powerpoint/2010/main" val="10139486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028F6D-881E-0124-CAAF-88BA73D346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DB122E8B-39E1-3EB9-5758-5193367647E1}"/>
              </a:ext>
            </a:extLst>
          </p:cNvPr>
          <p:cNvGrpSpPr/>
          <p:nvPr/>
        </p:nvGrpSpPr>
        <p:grpSpPr>
          <a:xfrm>
            <a:off x="10789922" y="55450"/>
            <a:ext cx="1323002" cy="376202"/>
            <a:chOff x="9532625" y="78745"/>
            <a:chExt cx="2461638" cy="699978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A0109238-008E-1D3D-5C53-3B4039A789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40275" y="149216"/>
              <a:ext cx="1653988" cy="5708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4">
              <a:extLst>
                <a:ext uri="{FF2B5EF4-FFF2-40B4-BE49-F238E27FC236}">
                  <a16:creationId xmlns:a16="http://schemas.microsoft.com/office/drawing/2014/main" id="{EB2488C9-7FF8-68C4-302C-55376E07E7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32625" y="78745"/>
              <a:ext cx="699978" cy="6999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文本框 6">
            <a:extLst>
              <a:ext uri="{FF2B5EF4-FFF2-40B4-BE49-F238E27FC236}">
                <a16:creationId xmlns:a16="http://schemas.microsoft.com/office/drawing/2014/main" id="{F23DE7A8-CFC8-8CC4-62D6-6161A193B49D}"/>
              </a:ext>
            </a:extLst>
          </p:cNvPr>
          <p:cNvSpPr txBox="1"/>
          <p:nvPr/>
        </p:nvSpPr>
        <p:spPr>
          <a:xfrm>
            <a:off x="644376" y="576870"/>
            <a:ext cx="15403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C++</a:t>
            </a:r>
            <a:r>
              <a:rPr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11</a:t>
            </a:r>
            <a:endParaRPr lang="zh-CN" altLang="en-US" sz="24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BCF7352-90DC-DDBD-EDB9-FA4D6EAA60A8}"/>
              </a:ext>
            </a:extLst>
          </p:cNvPr>
          <p:cNvSpPr txBox="1"/>
          <p:nvPr/>
        </p:nvSpPr>
        <p:spPr>
          <a:xfrm>
            <a:off x="644376" y="1153180"/>
            <a:ext cx="472542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>
                <a:latin typeface="+mn-ea"/>
              </a:rPr>
              <a:t>空指针关键字 </a:t>
            </a:r>
            <a:r>
              <a:rPr lang="en-US" altLang="zh-CN" sz="2000" b="1" dirty="0">
                <a:latin typeface="+mn-ea"/>
              </a:rPr>
              <a:t>`</a:t>
            </a:r>
            <a:r>
              <a:rPr lang="en-US" altLang="zh-CN" sz="2000" b="1" dirty="0" err="1">
                <a:latin typeface="+mn-ea"/>
              </a:rPr>
              <a:t>nullptr</a:t>
            </a:r>
            <a:r>
              <a:rPr lang="en-US" altLang="zh-CN" sz="2000" b="1" dirty="0">
                <a:latin typeface="+mn-ea"/>
              </a:rPr>
              <a:t>`</a:t>
            </a:r>
            <a:endParaRPr lang="zh-CN" altLang="en-US" sz="2000" b="1" dirty="0">
              <a:latin typeface="+mn-ea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EE91200-0D7C-AB8A-214A-AB81A8F03ACC}"/>
              </a:ext>
            </a:extLst>
          </p:cNvPr>
          <p:cNvSpPr txBox="1"/>
          <p:nvPr/>
        </p:nvSpPr>
        <p:spPr>
          <a:xfrm>
            <a:off x="644376" y="1553290"/>
            <a:ext cx="9156274" cy="1712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/>
              <a:t>C++11 </a:t>
            </a:r>
            <a:r>
              <a:rPr lang="zh-CN" altLang="en-US" dirty="0"/>
              <a:t>引入了 </a:t>
            </a:r>
            <a:r>
              <a:rPr lang="en-US" altLang="zh-CN" dirty="0" err="1"/>
              <a:t>nullptr</a:t>
            </a:r>
            <a:r>
              <a:rPr lang="en-US" altLang="zh-CN" dirty="0"/>
              <a:t> </a:t>
            </a:r>
            <a:r>
              <a:rPr lang="zh-CN" altLang="en-US" dirty="0"/>
              <a:t>关键字，这是一个表示空指针的文字。它替代了以前 </a:t>
            </a:r>
            <a:r>
              <a:rPr lang="en-US" altLang="zh-CN" dirty="0"/>
              <a:t>C++ </a:t>
            </a:r>
            <a:r>
              <a:rPr lang="zh-CN" altLang="en-US" dirty="0"/>
              <a:t>标准中使用的传统 </a:t>
            </a:r>
            <a:r>
              <a:rPr lang="en-US" altLang="zh-CN" dirty="0"/>
              <a:t>NULL</a:t>
            </a:r>
            <a:r>
              <a:rPr lang="zh-CN" altLang="en-US" dirty="0"/>
              <a:t>。在早期标准中，</a:t>
            </a:r>
            <a:r>
              <a:rPr lang="en-US" altLang="zh-CN" dirty="0"/>
              <a:t>NULL </a:t>
            </a:r>
            <a:r>
              <a:rPr lang="zh-CN" altLang="en-US" dirty="0"/>
              <a:t>通常被定义为 </a:t>
            </a:r>
            <a:r>
              <a:rPr lang="en-US" altLang="zh-CN" dirty="0"/>
              <a:t>0 </a:t>
            </a:r>
            <a:r>
              <a:rPr lang="zh-CN" altLang="en-US" dirty="0"/>
              <a:t>或 </a:t>
            </a:r>
            <a:r>
              <a:rPr lang="en-US" altLang="zh-CN" dirty="0"/>
              <a:t>((void*)0)</a:t>
            </a:r>
            <a:r>
              <a:rPr lang="zh-CN" altLang="en-US" dirty="0"/>
              <a:t>，这可能会导致类型歧义和一些难以检测的错误。</a:t>
            </a:r>
            <a:r>
              <a:rPr lang="en-US" altLang="zh-CN" dirty="0" err="1"/>
              <a:t>nullptr</a:t>
            </a:r>
            <a:r>
              <a:rPr lang="en-US" altLang="zh-CN" dirty="0"/>
              <a:t> </a:t>
            </a:r>
            <a:r>
              <a:rPr lang="zh-CN" altLang="en-US" dirty="0"/>
              <a:t>的引入解决了这些问题，并提供了一种更清晰、更安全的表示空指针的方法。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DA1F4B8E-8DAA-174B-807B-997AF9C395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639" y="3529921"/>
            <a:ext cx="4061111" cy="2408659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B78E43B1-DAEC-32E6-58E7-A770C1EBDA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5568" y="3529921"/>
            <a:ext cx="4515082" cy="1371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7804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965ECA-BB1A-5613-D62B-0FBE18C1F8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9710CE41-434E-77E0-CF1F-99F0E297F629}"/>
              </a:ext>
            </a:extLst>
          </p:cNvPr>
          <p:cNvGrpSpPr/>
          <p:nvPr/>
        </p:nvGrpSpPr>
        <p:grpSpPr>
          <a:xfrm>
            <a:off x="10789922" y="55450"/>
            <a:ext cx="1323002" cy="376202"/>
            <a:chOff x="9532625" y="78745"/>
            <a:chExt cx="2461638" cy="699978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BD3A64CF-2D97-36E8-8628-864A7B59D46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40275" y="149216"/>
              <a:ext cx="1653988" cy="5708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4">
              <a:extLst>
                <a:ext uri="{FF2B5EF4-FFF2-40B4-BE49-F238E27FC236}">
                  <a16:creationId xmlns:a16="http://schemas.microsoft.com/office/drawing/2014/main" id="{F7778185-A237-A64E-6106-7D091F5FB87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32625" y="78745"/>
              <a:ext cx="699978" cy="6999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文本框 6">
            <a:extLst>
              <a:ext uri="{FF2B5EF4-FFF2-40B4-BE49-F238E27FC236}">
                <a16:creationId xmlns:a16="http://schemas.microsoft.com/office/drawing/2014/main" id="{65FF57C1-D6FB-2E7C-EE04-3AF860B43CCB}"/>
              </a:ext>
            </a:extLst>
          </p:cNvPr>
          <p:cNvSpPr txBox="1"/>
          <p:nvPr/>
        </p:nvSpPr>
        <p:spPr>
          <a:xfrm>
            <a:off x="644376" y="576870"/>
            <a:ext cx="15403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C++</a:t>
            </a:r>
            <a:r>
              <a:rPr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11</a:t>
            </a:r>
            <a:endParaRPr lang="zh-CN" altLang="en-US" sz="24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91BDE46-BC0C-1F5C-14F8-E199869514FF}"/>
              </a:ext>
            </a:extLst>
          </p:cNvPr>
          <p:cNvSpPr txBox="1"/>
          <p:nvPr/>
        </p:nvSpPr>
        <p:spPr>
          <a:xfrm>
            <a:off x="644376" y="1153180"/>
            <a:ext cx="472542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>
                <a:latin typeface="+mn-ea"/>
              </a:rPr>
              <a:t>修饰常量 </a:t>
            </a:r>
            <a:r>
              <a:rPr lang="en-US" altLang="zh-CN" sz="2000" b="1" dirty="0">
                <a:latin typeface="+mn-ea"/>
              </a:rPr>
              <a:t>`</a:t>
            </a:r>
            <a:r>
              <a:rPr lang="en-GB" altLang="zh-CN" sz="2000" b="1" dirty="0" err="1">
                <a:latin typeface="+mn-ea"/>
              </a:rPr>
              <a:t>constexpr</a:t>
            </a:r>
            <a:r>
              <a:rPr lang="en-GB" altLang="zh-CN" sz="2000" b="1" dirty="0">
                <a:latin typeface="+mn-ea"/>
              </a:rPr>
              <a:t>`</a:t>
            </a:r>
            <a:endParaRPr lang="zh-CN" altLang="en-US" sz="2000" b="1" dirty="0">
              <a:latin typeface="+mn-ea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67E1A4BE-D5EE-BEF9-E2C7-020EA9FCA3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376" y="3628023"/>
            <a:ext cx="6718645" cy="2749691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C4D0D6C5-4FE8-12AE-D02A-B2FD032ABD59}"/>
              </a:ext>
            </a:extLst>
          </p:cNvPr>
          <p:cNvSpPr txBox="1"/>
          <p:nvPr/>
        </p:nvSpPr>
        <p:spPr>
          <a:xfrm>
            <a:off x="628011" y="1451294"/>
            <a:ext cx="10477244" cy="21276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 </a:t>
            </a:r>
            <a:r>
              <a:rPr lang="en-US" altLang="zh-CN" dirty="0"/>
              <a:t>`</a:t>
            </a:r>
            <a:r>
              <a:rPr lang="en-US" altLang="zh-CN" dirty="0" err="1"/>
              <a:t>constexpr</a:t>
            </a:r>
            <a:r>
              <a:rPr lang="en-US" altLang="zh-CN" dirty="0"/>
              <a:t>` </a:t>
            </a:r>
            <a:r>
              <a:rPr lang="zh-CN" altLang="en-US" dirty="0"/>
              <a:t>是 </a:t>
            </a:r>
            <a:r>
              <a:rPr lang="en-US" altLang="zh-CN" dirty="0"/>
              <a:t>C++11 </a:t>
            </a:r>
            <a:r>
              <a:rPr lang="zh-CN" altLang="en-US" dirty="0"/>
              <a:t>新引入的关键字，用于编译时的常量和常量函数。 </a:t>
            </a:r>
            <a:r>
              <a:rPr lang="en-US" altLang="zh-CN" dirty="0"/>
              <a:t>`</a:t>
            </a:r>
            <a:r>
              <a:rPr lang="en-US" altLang="zh-CN" dirty="0" err="1"/>
              <a:t>constexpr</a:t>
            </a:r>
            <a:r>
              <a:rPr lang="en-US" altLang="zh-CN" dirty="0"/>
              <a:t>` </a:t>
            </a:r>
            <a:r>
              <a:rPr lang="zh-CN" altLang="en-US" dirty="0"/>
              <a:t>修饰的才是真正的常量，它会在编译期间就会被计算出来，整个运行过程中都不可以被改变， </a:t>
            </a:r>
            <a:r>
              <a:rPr lang="en-US" altLang="zh-CN" dirty="0"/>
              <a:t>`</a:t>
            </a:r>
            <a:r>
              <a:rPr lang="en-US" altLang="zh-CN" dirty="0" err="1"/>
              <a:t>constexpr</a:t>
            </a:r>
            <a:r>
              <a:rPr lang="en-US" altLang="zh-CN" dirty="0"/>
              <a:t>` </a:t>
            </a:r>
            <a:r>
              <a:rPr lang="zh-CN" altLang="en-US" dirty="0"/>
              <a:t>可以用于修饰函数，这个函数的返回值会尽可能在编译期间被计算出来当作一个常量，但是如果编译期间此函数不能被计算出来，那它就会当作一个普通函数被处理。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本项目在常变量定义的文件中大量使用了</a:t>
            </a:r>
            <a:r>
              <a:rPr lang="en-GB" altLang="zh-CN" dirty="0" err="1"/>
              <a:t>constexpr</a:t>
            </a:r>
            <a:r>
              <a:rPr lang="zh-CN" altLang="en-US" dirty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35284001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CE3400-10C1-A7F2-BE3A-0673FC3E6F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D580B1E5-0313-7F9C-B201-CF7226CFB635}"/>
              </a:ext>
            </a:extLst>
          </p:cNvPr>
          <p:cNvGrpSpPr/>
          <p:nvPr/>
        </p:nvGrpSpPr>
        <p:grpSpPr>
          <a:xfrm>
            <a:off x="10789922" y="55450"/>
            <a:ext cx="1323002" cy="376202"/>
            <a:chOff x="9532625" y="78745"/>
            <a:chExt cx="2461638" cy="699978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687555AA-5D6E-ED28-9032-124CE2442B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40275" y="149216"/>
              <a:ext cx="1653988" cy="5708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4">
              <a:extLst>
                <a:ext uri="{FF2B5EF4-FFF2-40B4-BE49-F238E27FC236}">
                  <a16:creationId xmlns:a16="http://schemas.microsoft.com/office/drawing/2014/main" id="{FC48FE8A-D17D-51CD-F93F-4EF7E1CFAB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32625" y="78745"/>
              <a:ext cx="699978" cy="6999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文本框 6">
            <a:extLst>
              <a:ext uri="{FF2B5EF4-FFF2-40B4-BE49-F238E27FC236}">
                <a16:creationId xmlns:a16="http://schemas.microsoft.com/office/drawing/2014/main" id="{6089045B-75EE-3BFF-3EE4-27BFF96C39DB}"/>
              </a:ext>
            </a:extLst>
          </p:cNvPr>
          <p:cNvSpPr txBox="1"/>
          <p:nvPr/>
        </p:nvSpPr>
        <p:spPr>
          <a:xfrm>
            <a:off x="644376" y="576870"/>
            <a:ext cx="15403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C++</a:t>
            </a:r>
            <a:r>
              <a:rPr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11</a:t>
            </a:r>
            <a:endParaRPr lang="zh-CN" altLang="en-US" sz="24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434065E-2BA7-8C2A-B9D5-33C6A9DC83CC}"/>
              </a:ext>
            </a:extLst>
          </p:cNvPr>
          <p:cNvSpPr txBox="1"/>
          <p:nvPr/>
        </p:nvSpPr>
        <p:spPr>
          <a:xfrm>
            <a:off x="644376" y="1153180"/>
            <a:ext cx="472542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altLang="zh-CN" sz="2000" b="1" dirty="0">
                <a:latin typeface="+mn-ea"/>
              </a:rPr>
              <a:t>`lambda` </a:t>
            </a:r>
            <a:r>
              <a:rPr lang="zh-CN" altLang="en-US" sz="2000" b="1" dirty="0">
                <a:latin typeface="+mn-ea"/>
              </a:rPr>
              <a:t>表达式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15B3FE1-F6D7-068B-B267-F0C05C5E0A73}"/>
              </a:ext>
            </a:extLst>
          </p:cNvPr>
          <p:cNvSpPr txBox="1"/>
          <p:nvPr/>
        </p:nvSpPr>
        <p:spPr>
          <a:xfrm>
            <a:off x="644376" y="1553290"/>
            <a:ext cx="9076494" cy="21276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/>
              <a:t>`lambda` </a:t>
            </a:r>
            <a:r>
              <a:rPr lang="zh-CN" altLang="en-US" dirty="0"/>
              <a:t>表达式是 </a:t>
            </a:r>
            <a:r>
              <a:rPr lang="en-US" altLang="zh-CN" dirty="0"/>
              <a:t>C++11 </a:t>
            </a:r>
            <a:r>
              <a:rPr lang="zh-CN" altLang="en-US" dirty="0"/>
              <a:t>最重要也最常用的一个特性之一。它能够就地匿名定义目标函数或函数对象，不需要额外写一个命名函数或者函数对象。以更直接的方式去写程序，好的可读性和可维护性。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由于 </a:t>
            </a:r>
            <a:r>
              <a:rPr lang="en-US" altLang="zh-CN" dirty="0"/>
              <a:t>Cocos2d-x </a:t>
            </a:r>
            <a:r>
              <a:rPr lang="zh-CN" altLang="en-US" dirty="0"/>
              <a:t>中的事件处理和动画接口广泛使用回调函数，</a:t>
            </a:r>
            <a:r>
              <a:rPr lang="en-US" altLang="zh-CN" dirty="0"/>
              <a:t>Lambda </a:t>
            </a:r>
            <a:r>
              <a:rPr lang="zh-CN" altLang="en-US" dirty="0"/>
              <a:t>表达式在简化代码、提高可读性方面非常有用。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0515BB56-7444-343F-225D-95C5122367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376" y="3849467"/>
            <a:ext cx="8604692" cy="2101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3160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2CA058-1A20-1AEE-8808-63282C2CA2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A57ACCDC-F581-4BF6-3CB8-A387D1CFE1FC}"/>
              </a:ext>
            </a:extLst>
          </p:cNvPr>
          <p:cNvGrpSpPr/>
          <p:nvPr/>
        </p:nvGrpSpPr>
        <p:grpSpPr>
          <a:xfrm>
            <a:off x="10789922" y="55450"/>
            <a:ext cx="1323002" cy="376202"/>
            <a:chOff x="9532625" y="78745"/>
            <a:chExt cx="2461638" cy="699978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7BE5A157-D429-245F-0A52-2ED4506D59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40275" y="149216"/>
              <a:ext cx="1653988" cy="5708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4">
              <a:extLst>
                <a:ext uri="{FF2B5EF4-FFF2-40B4-BE49-F238E27FC236}">
                  <a16:creationId xmlns:a16="http://schemas.microsoft.com/office/drawing/2014/main" id="{3CE12679-40AB-B8B2-CDE5-8E4AD568D6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32625" y="78745"/>
              <a:ext cx="699978" cy="6999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文本框 6">
            <a:extLst>
              <a:ext uri="{FF2B5EF4-FFF2-40B4-BE49-F238E27FC236}">
                <a16:creationId xmlns:a16="http://schemas.microsoft.com/office/drawing/2014/main" id="{AF624283-C204-A4A2-8907-BD5FB39CC7CC}"/>
              </a:ext>
            </a:extLst>
          </p:cNvPr>
          <p:cNvSpPr txBox="1"/>
          <p:nvPr/>
        </p:nvSpPr>
        <p:spPr>
          <a:xfrm>
            <a:off x="644376" y="576870"/>
            <a:ext cx="15403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C++</a:t>
            </a:r>
            <a:r>
              <a:rPr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11</a:t>
            </a:r>
            <a:endParaRPr lang="zh-CN" altLang="en-US" sz="24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CF4F5F2-75FE-2BA6-39F6-324F89F7254D}"/>
              </a:ext>
            </a:extLst>
          </p:cNvPr>
          <p:cNvSpPr txBox="1"/>
          <p:nvPr/>
        </p:nvSpPr>
        <p:spPr>
          <a:xfrm>
            <a:off x="644376" y="1153180"/>
            <a:ext cx="472542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>
                <a:latin typeface="+mn-ea"/>
              </a:rPr>
              <a:t>基于范围的 </a:t>
            </a:r>
            <a:r>
              <a:rPr lang="en-US" altLang="zh-CN" sz="2000" b="1" dirty="0">
                <a:latin typeface="+mn-ea"/>
              </a:rPr>
              <a:t>`</a:t>
            </a:r>
            <a:r>
              <a:rPr lang="en-GB" altLang="zh-CN" sz="2000" b="1" dirty="0">
                <a:latin typeface="+mn-ea"/>
              </a:rPr>
              <a:t>for` </a:t>
            </a:r>
            <a:r>
              <a:rPr lang="zh-CN" altLang="en-US" sz="2000" b="1" dirty="0">
                <a:latin typeface="+mn-ea"/>
              </a:rPr>
              <a:t>循环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1874DD0-C7E3-2B68-8684-5A56186E49F8}"/>
              </a:ext>
            </a:extLst>
          </p:cNvPr>
          <p:cNvSpPr txBox="1"/>
          <p:nvPr/>
        </p:nvSpPr>
        <p:spPr>
          <a:xfrm>
            <a:off x="644376" y="1553290"/>
            <a:ext cx="9855882" cy="12966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/>
              <a:t>C++11 </a:t>
            </a:r>
            <a:r>
              <a:rPr lang="zh-CN" altLang="en-US" dirty="0"/>
              <a:t>引入了基于范围的 </a:t>
            </a:r>
            <a:r>
              <a:rPr lang="en-US" altLang="zh-CN" dirty="0"/>
              <a:t>`for` </a:t>
            </a:r>
            <a:r>
              <a:rPr lang="zh-CN" altLang="en-US" dirty="0"/>
              <a:t>循环（</a:t>
            </a:r>
            <a:r>
              <a:rPr lang="en-US" altLang="zh-CN" dirty="0"/>
              <a:t>Range-based for loop</a:t>
            </a:r>
            <a:r>
              <a:rPr lang="zh-CN" altLang="en-US" dirty="0"/>
              <a:t>），这是一种新的循环语法，使得遍历容器（如数组、向量、列表等）和范围变得更加简单和直观。这种循环方式自动迭代容器或范围中的每个元素，无需手动管理迭代器或索引。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3A77C1FA-EFA3-F180-25E9-DB8CBB96F4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8368" y="2618968"/>
            <a:ext cx="3422721" cy="358545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33B3656E-0AC9-46A2-F365-8B302FD185C4}"/>
              </a:ext>
            </a:extLst>
          </p:cNvPr>
          <p:cNvSpPr txBox="1"/>
          <p:nvPr/>
        </p:nvSpPr>
        <p:spPr>
          <a:xfrm>
            <a:off x="644376" y="3126935"/>
            <a:ext cx="5805519" cy="8811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本项目在希望将所有对象都写入文件而不用考虑写入顺序时，使用了基于范围的 </a:t>
            </a:r>
            <a:r>
              <a:rPr lang="en-US" altLang="zh-CN" dirty="0"/>
              <a:t>`</a:t>
            </a:r>
            <a:r>
              <a:rPr lang="en-GB" altLang="zh-CN" dirty="0"/>
              <a:t>for` </a:t>
            </a:r>
            <a:r>
              <a:rPr lang="zh-CN" altLang="en-US" dirty="0"/>
              <a:t>循环来简化代码</a:t>
            </a:r>
          </a:p>
        </p:txBody>
      </p:sp>
    </p:spTree>
    <p:extLst>
      <p:ext uri="{BB962C8B-B14F-4D97-AF65-F5344CB8AC3E}">
        <p14:creationId xmlns:p14="http://schemas.microsoft.com/office/powerpoint/2010/main" val="2510663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4C84AF-480D-E552-A5A3-0A9DB3CD08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B7F331B1-03DF-61C7-4291-D24BE3B8EF16}"/>
              </a:ext>
            </a:extLst>
          </p:cNvPr>
          <p:cNvGrpSpPr/>
          <p:nvPr/>
        </p:nvGrpSpPr>
        <p:grpSpPr>
          <a:xfrm>
            <a:off x="10789922" y="55450"/>
            <a:ext cx="1323002" cy="376202"/>
            <a:chOff x="9532625" y="78745"/>
            <a:chExt cx="2461638" cy="699978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C3793740-95E8-58A8-FAEB-C0CCA07D51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40275" y="149216"/>
              <a:ext cx="1653988" cy="5708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4">
              <a:extLst>
                <a:ext uri="{FF2B5EF4-FFF2-40B4-BE49-F238E27FC236}">
                  <a16:creationId xmlns:a16="http://schemas.microsoft.com/office/drawing/2014/main" id="{91C3A730-2F43-6203-09F7-12D40CDF8F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32625" y="78745"/>
              <a:ext cx="699978" cy="6999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文本框 6">
            <a:extLst>
              <a:ext uri="{FF2B5EF4-FFF2-40B4-BE49-F238E27FC236}">
                <a16:creationId xmlns:a16="http://schemas.microsoft.com/office/drawing/2014/main" id="{041481DA-C9CE-E50A-4A95-29E7168E9743}"/>
              </a:ext>
            </a:extLst>
          </p:cNvPr>
          <p:cNvSpPr txBox="1"/>
          <p:nvPr/>
        </p:nvSpPr>
        <p:spPr>
          <a:xfrm>
            <a:off x="644376" y="576870"/>
            <a:ext cx="15403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C++</a:t>
            </a:r>
            <a:r>
              <a:rPr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11</a:t>
            </a:r>
            <a:endParaRPr lang="zh-CN" altLang="en-US" sz="24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2A55085-2101-7918-F12D-0DFCAA5783E3}"/>
              </a:ext>
            </a:extLst>
          </p:cNvPr>
          <p:cNvSpPr txBox="1"/>
          <p:nvPr/>
        </p:nvSpPr>
        <p:spPr>
          <a:xfrm>
            <a:off x="644376" y="1153180"/>
            <a:ext cx="472542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>
                <a:latin typeface="+mn-ea"/>
              </a:rPr>
              <a:t>智能指针 </a:t>
            </a:r>
            <a:r>
              <a:rPr lang="en-US" altLang="zh-CN" sz="2000" b="1" dirty="0">
                <a:latin typeface="+mn-ea"/>
              </a:rPr>
              <a:t>`</a:t>
            </a:r>
            <a:r>
              <a:rPr lang="en-GB" altLang="zh-CN" sz="2000" b="1" dirty="0" err="1">
                <a:latin typeface="+mn-ea"/>
              </a:rPr>
              <a:t>shared_ptr</a:t>
            </a:r>
            <a:r>
              <a:rPr lang="en-GB" altLang="zh-CN" sz="2000" b="1" dirty="0">
                <a:latin typeface="+mn-ea"/>
              </a:rPr>
              <a:t>`</a:t>
            </a:r>
            <a:r>
              <a:rPr lang="zh-CN" altLang="en-US" sz="2000" b="1" dirty="0">
                <a:latin typeface="+mn-ea"/>
              </a:rPr>
              <a:t>和</a:t>
            </a:r>
            <a:r>
              <a:rPr lang="en-US" altLang="zh-CN" sz="2000" b="1" dirty="0">
                <a:latin typeface="+mn-ea"/>
              </a:rPr>
              <a:t>`</a:t>
            </a:r>
            <a:r>
              <a:rPr lang="en-GB" altLang="zh-CN" sz="2000" b="1" dirty="0" err="1">
                <a:latin typeface="+mn-ea"/>
              </a:rPr>
              <a:t>unique_ptr</a:t>
            </a:r>
            <a:r>
              <a:rPr lang="en-GB" altLang="zh-CN" sz="2000" b="1" dirty="0">
                <a:latin typeface="+mn-ea"/>
              </a:rPr>
              <a:t>`</a:t>
            </a:r>
            <a:endParaRPr lang="zh-CN" altLang="en-US" sz="2000" b="1" dirty="0">
              <a:latin typeface="+mn-ea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CB4BA67-3468-42B5-BCD1-05097CEF8D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584" y="4715152"/>
            <a:ext cx="10558408" cy="952756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D05C7B75-4E5B-4823-186B-186E1964A872}"/>
              </a:ext>
            </a:extLst>
          </p:cNvPr>
          <p:cNvSpPr txBox="1"/>
          <p:nvPr/>
        </p:nvSpPr>
        <p:spPr>
          <a:xfrm>
            <a:off x="589142" y="1553290"/>
            <a:ext cx="8622364" cy="29586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/>
              <a:t>`</a:t>
            </a:r>
            <a:r>
              <a:rPr lang="en-US" altLang="zh-CN" dirty="0" err="1"/>
              <a:t>shared_ptr</a:t>
            </a:r>
            <a:r>
              <a:rPr lang="en-US" altLang="zh-CN" dirty="0"/>
              <a:t>` </a:t>
            </a:r>
            <a:r>
              <a:rPr lang="zh-CN" altLang="en-US" dirty="0"/>
              <a:t>和 </a:t>
            </a:r>
            <a:r>
              <a:rPr lang="en-US" altLang="zh-CN" dirty="0"/>
              <a:t>`</a:t>
            </a:r>
            <a:r>
              <a:rPr lang="en-US" altLang="zh-CN" dirty="0" err="1"/>
              <a:t>unique_ptr</a:t>
            </a:r>
            <a:r>
              <a:rPr lang="en-US" altLang="zh-CN" dirty="0"/>
              <a:t>` </a:t>
            </a:r>
            <a:r>
              <a:rPr lang="zh-CN" altLang="en-US" dirty="0"/>
              <a:t>是 </a:t>
            </a:r>
            <a:r>
              <a:rPr lang="en-US" altLang="zh-CN" dirty="0"/>
              <a:t>C++ </a:t>
            </a:r>
            <a:r>
              <a:rPr lang="zh-CN" altLang="en-US" dirty="0"/>
              <a:t>标准库中的两个智能指针类型，用于自动管理动态分配的内存，防止内存泄漏。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多个 </a:t>
            </a:r>
            <a:r>
              <a:rPr lang="en-US" altLang="zh-CN" dirty="0" err="1"/>
              <a:t>shared_ptr</a:t>
            </a:r>
            <a:r>
              <a:rPr lang="en-US" altLang="zh-CN" dirty="0"/>
              <a:t> </a:t>
            </a:r>
            <a:r>
              <a:rPr lang="zh-CN" altLang="en-US" dirty="0"/>
              <a:t>可以共同拥有一个对象，当最后一个 </a:t>
            </a:r>
            <a:r>
              <a:rPr lang="en-US" altLang="zh-CN" dirty="0" err="1"/>
              <a:t>shared_ptr</a:t>
            </a:r>
            <a:r>
              <a:rPr lang="en-US" altLang="zh-CN" dirty="0"/>
              <a:t> </a:t>
            </a:r>
            <a:r>
              <a:rPr lang="zh-CN" altLang="en-US" dirty="0"/>
              <a:t>被销毁时，指向的对象会自动释放。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每个 </a:t>
            </a:r>
            <a:r>
              <a:rPr lang="en-GB" altLang="zh-CN" dirty="0" err="1"/>
              <a:t>unique_ptr</a:t>
            </a:r>
            <a:r>
              <a:rPr lang="en-GB" altLang="zh-CN" dirty="0"/>
              <a:t> </a:t>
            </a:r>
            <a:r>
              <a:rPr lang="zh-CN" altLang="en-US" dirty="0"/>
              <a:t>都是唯一拥有某个对象的指针，不能将 </a:t>
            </a:r>
            <a:r>
              <a:rPr lang="en-GB" altLang="zh-CN" dirty="0" err="1"/>
              <a:t>unique_ptr</a:t>
            </a:r>
            <a:r>
              <a:rPr lang="en-GB" altLang="zh-CN" dirty="0"/>
              <a:t> </a:t>
            </a:r>
            <a:r>
              <a:rPr lang="zh-CN" altLang="en-US" dirty="0"/>
              <a:t>复制到其他 </a:t>
            </a:r>
            <a:r>
              <a:rPr lang="en-GB" altLang="zh-CN" dirty="0" err="1"/>
              <a:t>unique_ptr</a:t>
            </a:r>
            <a:r>
              <a:rPr lang="zh-CN" altLang="en-GB" dirty="0"/>
              <a:t>，</a:t>
            </a:r>
            <a:r>
              <a:rPr lang="zh-CN" altLang="en-US" dirty="0"/>
              <a:t>但可以通过 </a:t>
            </a:r>
            <a:r>
              <a:rPr lang="en-GB" altLang="zh-CN" dirty="0"/>
              <a:t>std::move </a:t>
            </a:r>
            <a:r>
              <a:rPr lang="zh-CN" altLang="en-US" dirty="0"/>
              <a:t>转移所有权。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本项目中的物品具有多个地方需要共享的特点，在定义物品时大量使用了</a:t>
            </a:r>
            <a:r>
              <a:rPr lang="en-US" altLang="zh-CN" dirty="0" err="1"/>
              <a:t>shared_ptr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031551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10FF50BE-FCCB-B3A8-2B09-F5B3C9998266}"/>
              </a:ext>
            </a:extLst>
          </p:cNvPr>
          <p:cNvGrpSpPr/>
          <p:nvPr/>
        </p:nvGrpSpPr>
        <p:grpSpPr>
          <a:xfrm>
            <a:off x="10789922" y="55450"/>
            <a:ext cx="1323002" cy="376202"/>
            <a:chOff x="9532625" y="78745"/>
            <a:chExt cx="2461638" cy="699978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D2124A10-A4FE-038C-BD3F-DF7236027F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40275" y="149216"/>
              <a:ext cx="1653988" cy="5708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4">
              <a:extLst>
                <a:ext uri="{FF2B5EF4-FFF2-40B4-BE49-F238E27FC236}">
                  <a16:creationId xmlns:a16="http://schemas.microsoft.com/office/drawing/2014/main" id="{5A6E829D-1F85-6554-AF67-73FCCDCDBE2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32625" y="78745"/>
              <a:ext cx="699978" cy="6999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文本框 6">
            <a:extLst>
              <a:ext uri="{FF2B5EF4-FFF2-40B4-BE49-F238E27FC236}">
                <a16:creationId xmlns:a16="http://schemas.microsoft.com/office/drawing/2014/main" id="{83C7258B-9755-F290-0CE3-6C3951C06109}"/>
              </a:ext>
            </a:extLst>
          </p:cNvPr>
          <p:cNvSpPr txBox="1"/>
          <p:nvPr/>
        </p:nvSpPr>
        <p:spPr>
          <a:xfrm>
            <a:off x="644376" y="576870"/>
            <a:ext cx="26756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小组组成和分工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C10BD90-E2DE-10B0-3D3B-E94BEE5B19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2531" y="2202642"/>
            <a:ext cx="3492679" cy="1746340"/>
          </a:xfrm>
          <a:prstGeom prst="rect">
            <a:avLst/>
          </a:prstGeom>
        </p:spPr>
      </p:pic>
      <p:grpSp>
        <p:nvGrpSpPr>
          <p:cNvPr id="22" name="组合 21">
            <a:extLst>
              <a:ext uri="{FF2B5EF4-FFF2-40B4-BE49-F238E27FC236}">
                <a16:creationId xmlns:a16="http://schemas.microsoft.com/office/drawing/2014/main" id="{4BE0D5CB-9BD2-3A33-375E-ABC61A89EAE7}"/>
              </a:ext>
            </a:extLst>
          </p:cNvPr>
          <p:cNvGrpSpPr/>
          <p:nvPr/>
        </p:nvGrpSpPr>
        <p:grpSpPr>
          <a:xfrm>
            <a:off x="1467918" y="1490296"/>
            <a:ext cx="1511378" cy="4547943"/>
            <a:chOff x="1467918" y="1490296"/>
            <a:chExt cx="1511378" cy="4547943"/>
          </a:xfrm>
        </p:grpSpPr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CBFF20D9-F549-8485-02DC-C9D532349F6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67918" y="2202642"/>
              <a:ext cx="1511378" cy="3835597"/>
            </a:xfrm>
            <a:prstGeom prst="rect">
              <a:avLst/>
            </a:prstGeom>
          </p:spPr>
        </p:pic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AF201A3D-6546-63C5-70F4-FC3CEAF9BA01}"/>
                </a:ext>
              </a:extLst>
            </p:cNvPr>
            <p:cNvSpPr txBox="1"/>
            <p:nvPr/>
          </p:nvSpPr>
          <p:spPr>
            <a:xfrm>
              <a:off x="1718379" y="1490296"/>
              <a:ext cx="106777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张翔</a:t>
              </a:r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F4465E1D-781E-A19A-5C41-6B2BCD4F2882}"/>
              </a:ext>
            </a:extLst>
          </p:cNvPr>
          <p:cNvGrpSpPr/>
          <p:nvPr/>
        </p:nvGrpSpPr>
        <p:grpSpPr>
          <a:xfrm>
            <a:off x="3946006" y="1490296"/>
            <a:ext cx="1511378" cy="2934960"/>
            <a:chOff x="3946006" y="1490296"/>
            <a:chExt cx="1511378" cy="2934960"/>
          </a:xfrm>
        </p:grpSpPr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A1982521-FB52-36EF-B674-D1DCCA54442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946006" y="2202642"/>
              <a:ext cx="1511378" cy="2222614"/>
            </a:xfrm>
            <a:prstGeom prst="rect">
              <a:avLst/>
            </a:prstGeom>
          </p:spPr>
        </p:pic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623AE5F0-4DA5-654F-EC3C-36D136997673}"/>
                </a:ext>
              </a:extLst>
            </p:cNvPr>
            <p:cNvSpPr txBox="1"/>
            <p:nvPr/>
          </p:nvSpPr>
          <p:spPr>
            <a:xfrm>
              <a:off x="4016073" y="1490296"/>
              <a:ext cx="144131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刘逸飞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83115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E5255A-3B57-8D58-8CB1-81B642F089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237AA491-C2EA-9A31-37F7-4563A0C58FC6}"/>
              </a:ext>
            </a:extLst>
          </p:cNvPr>
          <p:cNvGrpSpPr/>
          <p:nvPr/>
        </p:nvGrpSpPr>
        <p:grpSpPr>
          <a:xfrm>
            <a:off x="10789922" y="55450"/>
            <a:ext cx="1323002" cy="376202"/>
            <a:chOff x="9532625" y="78745"/>
            <a:chExt cx="2461638" cy="699978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E5D9B2E0-1E24-274D-EA14-7750641C28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40275" y="149216"/>
              <a:ext cx="1653988" cy="5708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4">
              <a:extLst>
                <a:ext uri="{FF2B5EF4-FFF2-40B4-BE49-F238E27FC236}">
                  <a16:creationId xmlns:a16="http://schemas.microsoft.com/office/drawing/2014/main" id="{645DABC1-6426-63EE-41F6-38EA8E63C6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32625" y="78745"/>
              <a:ext cx="699978" cy="6999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文本框 6">
            <a:extLst>
              <a:ext uri="{FF2B5EF4-FFF2-40B4-BE49-F238E27FC236}">
                <a16:creationId xmlns:a16="http://schemas.microsoft.com/office/drawing/2014/main" id="{94A7A741-06EE-C445-3C6D-9AC4A9C32D89}"/>
              </a:ext>
            </a:extLst>
          </p:cNvPr>
          <p:cNvSpPr txBox="1"/>
          <p:nvPr/>
        </p:nvSpPr>
        <p:spPr>
          <a:xfrm>
            <a:off x="644376" y="576870"/>
            <a:ext cx="26756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项目使用工具</a:t>
            </a: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71755562-45FB-19F5-5E4B-F73D7DB0EE5F}"/>
              </a:ext>
            </a:extLst>
          </p:cNvPr>
          <p:cNvGrpSpPr/>
          <p:nvPr/>
        </p:nvGrpSpPr>
        <p:grpSpPr>
          <a:xfrm>
            <a:off x="591176" y="1343223"/>
            <a:ext cx="2253176" cy="4592220"/>
            <a:chOff x="566628" y="1343223"/>
            <a:chExt cx="2253176" cy="4592220"/>
          </a:xfrm>
        </p:grpSpPr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2F8A3535-E3F9-54DE-5106-5175CC7B4DCE}"/>
                </a:ext>
              </a:extLst>
            </p:cNvPr>
            <p:cNvGrpSpPr/>
            <p:nvPr/>
          </p:nvGrpSpPr>
          <p:grpSpPr>
            <a:xfrm>
              <a:off x="700565" y="1343223"/>
              <a:ext cx="1985303" cy="2345452"/>
              <a:chOff x="700565" y="1343223"/>
              <a:chExt cx="1985303" cy="2345452"/>
            </a:xfrm>
          </p:grpSpPr>
          <p:pic>
            <p:nvPicPr>
              <p:cNvPr id="2" name="Picture 18" descr="没有照片描述。">
                <a:extLst>
                  <a:ext uri="{FF2B5EF4-FFF2-40B4-BE49-F238E27FC236}">
                    <a16:creationId xmlns:a16="http://schemas.microsoft.com/office/drawing/2014/main" id="{69D3AC3E-4C1D-50EC-088B-FBF8EF1330E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56790" y="1343223"/>
                <a:ext cx="1472854" cy="147285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矩形: 圆角 10">
                <a:extLst>
                  <a:ext uri="{FF2B5EF4-FFF2-40B4-BE49-F238E27FC236}">
                    <a16:creationId xmlns:a16="http://schemas.microsoft.com/office/drawing/2014/main" id="{11D485A1-EF02-6ECD-5E40-57BB97CC89B2}"/>
                  </a:ext>
                </a:extLst>
              </p:cNvPr>
              <p:cNvSpPr/>
              <p:nvPr/>
            </p:nvSpPr>
            <p:spPr>
              <a:xfrm>
                <a:off x="700565" y="3169324"/>
                <a:ext cx="1985303" cy="519351"/>
              </a:xfrm>
              <a:prstGeom prst="roundRect">
                <a:avLst>
                  <a:gd name="adj" fmla="val 50000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algn="ctr"/>
                <a:r>
                  <a:rPr lang="en-US" altLang="zh-CN" sz="1400" b="1" dirty="0">
                    <a:solidFill>
                      <a:schemeClr val="lt1">
                        <a:lumMod val="100000"/>
                      </a:schemeClr>
                    </a:solidFill>
                  </a:rPr>
                  <a:t>Cocos2d-x 3.17.2</a:t>
                </a:r>
              </a:p>
            </p:txBody>
          </p:sp>
        </p:grp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02983C33-9E99-F700-BD50-44ECC9FFACBB}"/>
                </a:ext>
              </a:extLst>
            </p:cNvPr>
            <p:cNvSpPr txBox="1"/>
            <p:nvPr/>
          </p:nvSpPr>
          <p:spPr>
            <a:xfrm>
              <a:off x="566628" y="3688674"/>
              <a:ext cx="2253176" cy="2246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latin typeface="+mn-ea"/>
                </a:rPr>
                <a:t>Cocos2d-x </a:t>
              </a:r>
              <a:r>
                <a:rPr lang="zh-CN" altLang="en-US" sz="1400" dirty="0">
                  <a:latin typeface="+mn-ea"/>
                </a:rPr>
                <a:t>是一个开源的跨平台游戏引擎，多用于开发 </a:t>
              </a:r>
              <a:r>
                <a:rPr lang="en-US" altLang="zh-CN" sz="1400" dirty="0">
                  <a:latin typeface="+mn-ea"/>
                </a:rPr>
                <a:t>2D </a:t>
              </a:r>
              <a:r>
                <a:rPr lang="zh-CN" altLang="en-US" sz="1400" dirty="0">
                  <a:latin typeface="+mn-ea"/>
                </a:rPr>
                <a:t>游戏应用，它提供了丰富的功能，如场景管理、精灵渲染、</a:t>
              </a:r>
              <a:r>
                <a:rPr lang="en-US" altLang="zh-CN" sz="1400" dirty="0">
                  <a:latin typeface="+mn-ea"/>
                </a:rPr>
                <a:t>UI </a:t>
              </a:r>
              <a:r>
                <a:rPr lang="zh-CN" altLang="en-US" sz="1400" dirty="0">
                  <a:latin typeface="+mn-ea"/>
                </a:rPr>
                <a:t>控件等，开发者可以使用 </a:t>
              </a:r>
              <a:r>
                <a:rPr lang="en-US" altLang="zh-CN" sz="1400" dirty="0">
                  <a:latin typeface="+mn-ea"/>
                </a:rPr>
                <a:t>C++ </a:t>
              </a:r>
              <a:r>
                <a:rPr lang="zh-CN" altLang="en-US" sz="1400" dirty="0">
                  <a:latin typeface="+mn-ea"/>
                </a:rPr>
                <a:t>编写游戏代码。</a:t>
              </a:r>
              <a:r>
                <a:rPr lang="en-US" altLang="zh-CN" sz="1400" dirty="0">
                  <a:latin typeface="+mn-ea"/>
                </a:rPr>
                <a:t>3.17.2 </a:t>
              </a:r>
              <a:r>
                <a:rPr lang="zh-CN" altLang="en-US" sz="1400" dirty="0">
                  <a:latin typeface="+mn-ea"/>
                </a:rPr>
                <a:t>是该引擎的一个稳定版本，包含了对性能和功能的优化。</a:t>
              </a:r>
            </a:p>
          </p:txBody>
        </p: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F0F0A527-9C0C-F80E-1373-83FCB9D509F5}"/>
              </a:ext>
            </a:extLst>
          </p:cNvPr>
          <p:cNvGrpSpPr/>
          <p:nvPr/>
        </p:nvGrpSpPr>
        <p:grpSpPr>
          <a:xfrm>
            <a:off x="3194426" y="1343222"/>
            <a:ext cx="2296738" cy="4171556"/>
            <a:chOff x="3083960" y="1343222"/>
            <a:chExt cx="2296738" cy="4171556"/>
          </a:xfrm>
        </p:grpSpPr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57C38BF9-1B8F-2C24-967E-04F176AB49D9}"/>
                </a:ext>
              </a:extLst>
            </p:cNvPr>
            <p:cNvGrpSpPr/>
            <p:nvPr/>
          </p:nvGrpSpPr>
          <p:grpSpPr>
            <a:xfrm>
              <a:off x="3153761" y="1343222"/>
              <a:ext cx="1985303" cy="2345452"/>
              <a:chOff x="3153761" y="1343222"/>
              <a:chExt cx="1985303" cy="2345452"/>
            </a:xfrm>
          </p:grpSpPr>
          <p:pic>
            <p:nvPicPr>
              <p:cNvPr id="10" name="图片 9">
                <a:extLst>
                  <a:ext uri="{FF2B5EF4-FFF2-40B4-BE49-F238E27FC236}">
                    <a16:creationId xmlns:a16="http://schemas.microsoft.com/office/drawing/2014/main" id="{7FFE7062-D22A-B80A-B092-5976F17AE1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197718" y="1343222"/>
                <a:ext cx="1897390" cy="1564261"/>
              </a:xfrm>
              <a:prstGeom prst="rect">
                <a:avLst/>
              </a:prstGeom>
            </p:spPr>
          </p:pic>
          <p:sp>
            <p:nvSpPr>
              <p:cNvPr id="12" name="矩形: 圆角 11">
                <a:extLst>
                  <a:ext uri="{FF2B5EF4-FFF2-40B4-BE49-F238E27FC236}">
                    <a16:creationId xmlns:a16="http://schemas.microsoft.com/office/drawing/2014/main" id="{599B51B0-8253-398B-F60A-A47F84E87237}"/>
                  </a:ext>
                </a:extLst>
              </p:cNvPr>
              <p:cNvSpPr/>
              <p:nvPr/>
            </p:nvSpPr>
            <p:spPr>
              <a:xfrm>
                <a:off x="3153761" y="3169323"/>
                <a:ext cx="1985303" cy="519351"/>
              </a:xfrm>
              <a:prstGeom prst="roundRect">
                <a:avLst>
                  <a:gd name="adj" fmla="val 50000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algn="ctr"/>
                <a:r>
                  <a:rPr lang="en-US" altLang="zh-CN" sz="1400" b="1" dirty="0" err="1">
                    <a:solidFill>
                      <a:schemeClr val="lt1">
                        <a:lumMod val="100000"/>
                      </a:schemeClr>
                    </a:solidFill>
                  </a:rPr>
                  <a:t>TileMap</a:t>
                </a:r>
                <a:endParaRPr lang="en-US" altLang="zh-CN" sz="1400" b="1" dirty="0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</p:grp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6DC98727-F259-A3B8-A681-22801DD21F00}"/>
                </a:ext>
              </a:extLst>
            </p:cNvPr>
            <p:cNvSpPr txBox="1"/>
            <p:nvPr/>
          </p:nvSpPr>
          <p:spPr>
            <a:xfrm>
              <a:off x="3083960" y="3698896"/>
              <a:ext cx="2296738" cy="181588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400" dirty="0" err="1">
                  <a:latin typeface="+mn-ea"/>
                </a:rPr>
                <a:t>TileMap</a:t>
              </a:r>
              <a:r>
                <a:rPr lang="zh-CN" altLang="en-US" sz="1400" dirty="0">
                  <a:latin typeface="+mn-ea"/>
                </a:rPr>
                <a:t>将游戏世界划分为许多小的矩形单元（称为“瓦片”），并通过这些瓦片来构建复杂的地图。</a:t>
              </a:r>
              <a:r>
                <a:rPr lang="en-US" altLang="zh-CN" sz="1400" dirty="0">
                  <a:latin typeface="+mn-ea"/>
                </a:rPr>
                <a:t>Cocos2d-x </a:t>
              </a:r>
              <a:r>
                <a:rPr lang="zh-CN" altLang="en-US" sz="1400" dirty="0">
                  <a:latin typeface="+mn-ea"/>
                </a:rPr>
                <a:t>提供了 </a:t>
              </a:r>
              <a:r>
                <a:rPr lang="en-US" altLang="zh-CN" sz="1400" dirty="0" err="1">
                  <a:latin typeface="+mn-ea"/>
                </a:rPr>
                <a:t>TileMap</a:t>
              </a:r>
              <a:r>
                <a:rPr lang="en-US" altLang="zh-CN" sz="1400" dirty="0">
                  <a:latin typeface="+mn-ea"/>
                </a:rPr>
                <a:t> </a:t>
              </a:r>
              <a:r>
                <a:rPr lang="zh-CN" altLang="en-US" sz="1400" dirty="0">
                  <a:latin typeface="+mn-ea"/>
                </a:rPr>
                <a:t>功能，使得开发者可以通过编辑器创建并在游戏中加载、显示瓦片地图。</a:t>
              </a:r>
            </a:p>
          </p:txBody>
        </p:sp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44003303-686D-380D-5E44-17E2D7F4BD42}"/>
              </a:ext>
            </a:extLst>
          </p:cNvPr>
          <p:cNvGrpSpPr/>
          <p:nvPr/>
        </p:nvGrpSpPr>
        <p:grpSpPr>
          <a:xfrm>
            <a:off x="8283012" y="1343223"/>
            <a:ext cx="2876975" cy="4386998"/>
            <a:chOff x="8289149" y="1343223"/>
            <a:chExt cx="2876975" cy="4386998"/>
          </a:xfrm>
        </p:grpSpPr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6CC92DBC-8B36-52D8-596C-5B0171E2292B}"/>
                </a:ext>
              </a:extLst>
            </p:cNvPr>
            <p:cNvGrpSpPr/>
            <p:nvPr/>
          </p:nvGrpSpPr>
          <p:grpSpPr>
            <a:xfrm>
              <a:off x="8289149" y="1343223"/>
              <a:ext cx="2876975" cy="2321293"/>
              <a:chOff x="8289149" y="1343223"/>
              <a:chExt cx="2876975" cy="2321293"/>
            </a:xfrm>
          </p:grpSpPr>
          <p:pic>
            <p:nvPicPr>
              <p:cNvPr id="8" name="Picture 6">
                <a:extLst>
                  <a:ext uri="{FF2B5EF4-FFF2-40B4-BE49-F238E27FC236}">
                    <a16:creationId xmlns:a16="http://schemas.microsoft.com/office/drawing/2014/main" id="{6B132285-6384-3D29-9B8F-6712C40AD92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289149" y="1343223"/>
                <a:ext cx="2876975" cy="12024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4" name="矩形: 圆角 13">
                <a:extLst>
                  <a:ext uri="{FF2B5EF4-FFF2-40B4-BE49-F238E27FC236}">
                    <a16:creationId xmlns:a16="http://schemas.microsoft.com/office/drawing/2014/main" id="{FBB2C5A7-44C3-E6A8-1BF3-CDF004F5A827}"/>
                  </a:ext>
                </a:extLst>
              </p:cNvPr>
              <p:cNvSpPr/>
              <p:nvPr/>
            </p:nvSpPr>
            <p:spPr>
              <a:xfrm>
                <a:off x="8886184" y="3145165"/>
                <a:ext cx="1985303" cy="519351"/>
              </a:xfrm>
              <a:prstGeom prst="roundRect">
                <a:avLst>
                  <a:gd name="adj" fmla="val 50000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algn="ctr"/>
                <a:r>
                  <a:rPr lang="en-US" altLang="zh-CN" sz="1400" b="1" dirty="0">
                    <a:solidFill>
                      <a:schemeClr val="lt1">
                        <a:lumMod val="100000"/>
                      </a:schemeClr>
                    </a:solidFill>
                  </a:rPr>
                  <a:t>Git</a:t>
                </a:r>
              </a:p>
            </p:txBody>
          </p:sp>
        </p:grp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B52BA484-F210-235C-F30E-FB6D2707C4B4}"/>
                </a:ext>
              </a:extLst>
            </p:cNvPr>
            <p:cNvSpPr txBox="1"/>
            <p:nvPr/>
          </p:nvSpPr>
          <p:spPr>
            <a:xfrm>
              <a:off x="8787960" y="3698896"/>
              <a:ext cx="2279940" cy="203132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400" dirty="0">
                  <a:latin typeface="+mn-ea"/>
                </a:rPr>
                <a:t>git </a:t>
              </a:r>
              <a:r>
                <a:rPr lang="zh-CN" altLang="en-US" sz="1400" dirty="0">
                  <a:latin typeface="+mn-ea"/>
                </a:rPr>
                <a:t>主要用于管理和控制源代码的版本。它通常具有图形用户界面，允许开发者在没有命令行操作的情况下，方便地提交、合并和管理代码的版本历史。在团队开发中，</a:t>
              </a:r>
              <a:r>
                <a:rPr lang="en-US" altLang="zh-CN" sz="1400" dirty="0">
                  <a:latin typeface="+mn-ea"/>
                </a:rPr>
                <a:t>git </a:t>
              </a:r>
              <a:r>
                <a:rPr lang="zh-CN" altLang="en-US" sz="1400" dirty="0">
                  <a:latin typeface="+mn-ea"/>
                </a:rPr>
                <a:t>帮助开发者跟踪代码变动并协调不同开发者之间的工作。</a:t>
              </a:r>
            </a:p>
          </p:txBody>
        </p: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575EEB94-0FA5-B3DD-5C16-65B01C5B81A5}"/>
              </a:ext>
            </a:extLst>
          </p:cNvPr>
          <p:cNvGrpSpPr/>
          <p:nvPr/>
        </p:nvGrpSpPr>
        <p:grpSpPr>
          <a:xfrm>
            <a:off x="5873983" y="1251816"/>
            <a:ext cx="2180138" cy="4899071"/>
            <a:chOff x="5855572" y="1251816"/>
            <a:chExt cx="2180138" cy="4899071"/>
          </a:xfrm>
        </p:grpSpPr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609C3A35-F5B0-7F0A-7DEB-6D479D8F6460}"/>
                </a:ext>
              </a:extLst>
            </p:cNvPr>
            <p:cNvGrpSpPr/>
            <p:nvPr/>
          </p:nvGrpSpPr>
          <p:grpSpPr>
            <a:xfrm>
              <a:off x="5855572" y="1251816"/>
              <a:ext cx="1985303" cy="2412700"/>
              <a:chOff x="5855572" y="1251816"/>
              <a:chExt cx="1985303" cy="2412700"/>
            </a:xfrm>
          </p:grpSpPr>
          <p:pic>
            <p:nvPicPr>
              <p:cNvPr id="3" name="Picture 4" descr="C++ - Wikipedia">
                <a:extLst>
                  <a:ext uri="{FF2B5EF4-FFF2-40B4-BE49-F238E27FC236}">
                    <a16:creationId xmlns:a16="http://schemas.microsoft.com/office/drawing/2014/main" id="{88573D6C-5FD6-ACDB-5D09-280B69498B8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48221" y="1251816"/>
                <a:ext cx="1472854" cy="165566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3" name="矩形: 圆角 12">
                <a:extLst>
                  <a:ext uri="{FF2B5EF4-FFF2-40B4-BE49-F238E27FC236}">
                    <a16:creationId xmlns:a16="http://schemas.microsoft.com/office/drawing/2014/main" id="{D43562E2-3374-32E1-290B-7F6E1AAA55E5}"/>
                  </a:ext>
                </a:extLst>
              </p:cNvPr>
              <p:cNvSpPr/>
              <p:nvPr/>
            </p:nvSpPr>
            <p:spPr>
              <a:xfrm>
                <a:off x="5855572" y="3145165"/>
                <a:ext cx="1985303" cy="519351"/>
              </a:xfrm>
              <a:prstGeom prst="roundRect">
                <a:avLst>
                  <a:gd name="adj" fmla="val 50000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algn="ctr"/>
                <a:r>
                  <a:rPr lang="en-US" altLang="zh-CN" sz="1400" b="1" dirty="0">
                    <a:solidFill>
                      <a:schemeClr val="lt1">
                        <a:lumMod val="100000"/>
                      </a:schemeClr>
                    </a:solidFill>
                  </a:rPr>
                  <a:t>C++</a:t>
                </a:r>
              </a:p>
            </p:txBody>
          </p:sp>
        </p:grp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8EE78961-DDCC-BDE9-EE82-AAE0A442B6C1}"/>
                </a:ext>
              </a:extLst>
            </p:cNvPr>
            <p:cNvSpPr txBox="1"/>
            <p:nvPr/>
          </p:nvSpPr>
          <p:spPr>
            <a:xfrm>
              <a:off x="5855572" y="3688674"/>
              <a:ext cx="2180138" cy="246221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400" dirty="0">
                  <a:latin typeface="+mn-ea"/>
                </a:rPr>
                <a:t>C++ </a:t>
              </a:r>
              <a:r>
                <a:rPr lang="zh-CN" altLang="en-US" sz="1400" dirty="0">
                  <a:latin typeface="+mn-ea"/>
                </a:rPr>
                <a:t>是一种通用的编程语言，广泛用于系统编程、游戏开发、实时应用等领域。它是 </a:t>
              </a:r>
              <a:r>
                <a:rPr lang="en-US" altLang="zh-CN" sz="1400" dirty="0">
                  <a:latin typeface="+mn-ea"/>
                </a:rPr>
                <a:t>C </a:t>
              </a:r>
              <a:r>
                <a:rPr lang="zh-CN" altLang="en-US" sz="1400" dirty="0">
                  <a:latin typeface="+mn-ea"/>
                </a:rPr>
                <a:t>语言的扩展，支持面向对象编程、泛型编程和内存管理的控制。</a:t>
              </a:r>
              <a:r>
                <a:rPr lang="en-US" altLang="zh-CN" sz="1400" dirty="0">
                  <a:latin typeface="+mn-ea"/>
                </a:rPr>
                <a:t>C++ </a:t>
              </a:r>
              <a:r>
                <a:rPr lang="zh-CN" altLang="en-US" sz="1400" dirty="0">
                  <a:latin typeface="+mn-ea"/>
                </a:rPr>
                <a:t>在性能要求高的应用（如游戏引擎）中被广泛使用，因为它能提供较高的执行效率和灵活的资源管理能力。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830276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AC6E64-42E5-07A8-D528-5A429FAEC6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39D77FF1-EFAF-5CDF-918D-EC37EB5D6E8A}"/>
              </a:ext>
            </a:extLst>
          </p:cNvPr>
          <p:cNvGrpSpPr/>
          <p:nvPr/>
        </p:nvGrpSpPr>
        <p:grpSpPr>
          <a:xfrm>
            <a:off x="10789922" y="55450"/>
            <a:ext cx="1323002" cy="376202"/>
            <a:chOff x="9532625" y="78745"/>
            <a:chExt cx="2461638" cy="699978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3041F75A-1A7B-4AAF-8D5C-C6CAFCCC8FE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40275" y="149216"/>
              <a:ext cx="1653988" cy="5708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4">
              <a:extLst>
                <a:ext uri="{FF2B5EF4-FFF2-40B4-BE49-F238E27FC236}">
                  <a16:creationId xmlns:a16="http://schemas.microsoft.com/office/drawing/2014/main" id="{A3CE240A-D55E-0D76-F3F1-1CD8624966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32625" y="78745"/>
              <a:ext cx="699978" cy="6999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文本框 6">
            <a:extLst>
              <a:ext uri="{FF2B5EF4-FFF2-40B4-BE49-F238E27FC236}">
                <a16:creationId xmlns:a16="http://schemas.microsoft.com/office/drawing/2014/main" id="{F50272F3-7686-2942-FD81-538A6921D1FF}"/>
              </a:ext>
            </a:extLst>
          </p:cNvPr>
          <p:cNvSpPr txBox="1"/>
          <p:nvPr/>
        </p:nvSpPr>
        <p:spPr>
          <a:xfrm>
            <a:off x="644376" y="576870"/>
            <a:ext cx="26756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项目实现功能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C42F086-A3CC-9E6E-BF46-CAAE1E3D37F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4377" y="1277993"/>
            <a:ext cx="5584590" cy="3108090"/>
          </a:xfrm>
          <a:prstGeom prst="rect">
            <a:avLst/>
          </a:prstGeom>
        </p:spPr>
      </p:pic>
      <p:pic>
        <p:nvPicPr>
          <p:cNvPr id="8" name="1 (online-video-cutter.com)">
            <a:hlinkClick r:id="" action="ppaction://media"/>
            <a:extLst>
              <a:ext uri="{FF2B5EF4-FFF2-40B4-BE49-F238E27FC236}">
                <a16:creationId xmlns:a16="http://schemas.microsoft.com/office/drawing/2014/main" id="{F9709D22-26E2-73DB-2B11-3157505356D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6922437" y="343667"/>
            <a:ext cx="3309435" cy="1974985"/>
          </a:xfrm>
          <a:prstGeom prst="rect">
            <a:avLst/>
          </a:prstGeom>
        </p:spPr>
      </p:pic>
      <p:pic>
        <p:nvPicPr>
          <p:cNvPr id="9" name="1 (online-video-cutter.com) (2)">
            <a:hlinkClick r:id="" action="ppaction://media"/>
            <a:extLst>
              <a:ext uri="{FF2B5EF4-FFF2-40B4-BE49-F238E27FC236}">
                <a16:creationId xmlns:a16="http://schemas.microsoft.com/office/drawing/2014/main" id="{416ED55B-9CB9-FE92-D7DB-367F36CF9284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6922437" y="2441507"/>
            <a:ext cx="3309436" cy="1974986"/>
          </a:xfrm>
          <a:prstGeom prst="rect">
            <a:avLst/>
          </a:prstGeom>
        </p:spPr>
      </p:pic>
      <p:pic>
        <p:nvPicPr>
          <p:cNvPr id="10" name="1 (1)">
            <a:hlinkClick r:id="" action="ppaction://media"/>
            <a:extLst>
              <a:ext uri="{FF2B5EF4-FFF2-40B4-BE49-F238E27FC236}">
                <a16:creationId xmlns:a16="http://schemas.microsoft.com/office/drawing/2014/main" id="{94DF75AA-DC96-7045-0740-173417B059A4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6922437" y="4539348"/>
            <a:ext cx="3331186" cy="1987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4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44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073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900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2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3E1424-E8A9-3CC6-156F-726651898E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6501493B-F8EC-E271-C624-EBEF57A199D2}"/>
              </a:ext>
            </a:extLst>
          </p:cNvPr>
          <p:cNvGrpSpPr/>
          <p:nvPr/>
        </p:nvGrpSpPr>
        <p:grpSpPr>
          <a:xfrm>
            <a:off x="10789922" y="55450"/>
            <a:ext cx="1323002" cy="376202"/>
            <a:chOff x="9532625" y="78745"/>
            <a:chExt cx="2461638" cy="699978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5DDC5894-8841-E922-923F-8F0E70F5FE3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40275" y="149216"/>
              <a:ext cx="1653988" cy="5708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4">
              <a:extLst>
                <a:ext uri="{FF2B5EF4-FFF2-40B4-BE49-F238E27FC236}">
                  <a16:creationId xmlns:a16="http://schemas.microsoft.com/office/drawing/2014/main" id="{84CE7BB8-5FF9-380B-63EE-13CEEEBE39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32625" y="78745"/>
              <a:ext cx="699978" cy="6999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文本框 6">
            <a:extLst>
              <a:ext uri="{FF2B5EF4-FFF2-40B4-BE49-F238E27FC236}">
                <a16:creationId xmlns:a16="http://schemas.microsoft.com/office/drawing/2014/main" id="{64571D04-9511-A63E-67AC-687F6F2C8579}"/>
              </a:ext>
            </a:extLst>
          </p:cNvPr>
          <p:cNvSpPr txBox="1"/>
          <p:nvPr/>
        </p:nvSpPr>
        <p:spPr>
          <a:xfrm>
            <a:off x="644376" y="576871"/>
            <a:ext cx="30991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瓦片地图  </a:t>
            </a:r>
            <a:r>
              <a:rPr lang="en-US" altLang="zh-CN" sz="2400" b="1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TileMap</a:t>
            </a:r>
            <a:endParaRPr lang="zh-CN" altLang="en-US" sz="24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4D93C364-3869-E63A-DBC1-000E53A9F163}"/>
              </a:ext>
            </a:extLst>
          </p:cNvPr>
          <p:cNvGrpSpPr/>
          <p:nvPr/>
        </p:nvGrpSpPr>
        <p:grpSpPr>
          <a:xfrm>
            <a:off x="4948035" y="1078058"/>
            <a:ext cx="6718700" cy="4733603"/>
            <a:chOff x="4978720" y="384582"/>
            <a:chExt cx="6718700" cy="4733603"/>
          </a:xfrm>
        </p:grpSpPr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DBDB15F6-86DB-8B46-498E-A5DE316EFB40}"/>
                </a:ext>
              </a:extLst>
            </p:cNvPr>
            <p:cNvGrpSpPr/>
            <p:nvPr/>
          </p:nvGrpSpPr>
          <p:grpSpPr>
            <a:xfrm>
              <a:off x="4978720" y="912031"/>
              <a:ext cx="6718700" cy="4206154"/>
              <a:chOff x="4978720" y="912031"/>
              <a:chExt cx="6718700" cy="4206154"/>
            </a:xfrm>
          </p:grpSpPr>
          <p:pic>
            <p:nvPicPr>
              <p:cNvPr id="3" name="图片 2">
                <a:extLst>
                  <a:ext uri="{FF2B5EF4-FFF2-40B4-BE49-F238E27FC236}">
                    <a16:creationId xmlns:a16="http://schemas.microsoft.com/office/drawing/2014/main" id="{C8243E86-0BB5-DC06-68CD-115C7C6498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992561" y="912031"/>
                <a:ext cx="1625370" cy="1517742"/>
              </a:xfrm>
              <a:prstGeom prst="rect">
                <a:avLst/>
              </a:prstGeom>
            </p:spPr>
          </p:pic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A41160C4-F94D-2575-271C-2706A9E843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807027" y="2718100"/>
                <a:ext cx="2890393" cy="2400085"/>
              </a:xfrm>
              <a:prstGeom prst="rect">
                <a:avLst/>
              </a:prstGeom>
            </p:spPr>
          </p:pic>
          <p:pic>
            <p:nvPicPr>
              <p:cNvPr id="11" name="图片 10">
                <a:extLst>
                  <a:ext uri="{FF2B5EF4-FFF2-40B4-BE49-F238E27FC236}">
                    <a16:creationId xmlns:a16="http://schemas.microsoft.com/office/drawing/2014/main" id="{CC2C011A-CFDE-29C2-F109-1C8AC8C243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978720" y="2718099"/>
                <a:ext cx="3476786" cy="2400086"/>
              </a:xfrm>
              <a:prstGeom prst="rect">
                <a:avLst/>
              </a:prstGeom>
            </p:spPr>
          </p:pic>
          <p:cxnSp>
            <p:nvCxnSpPr>
              <p:cNvPr id="13" name="直接箭头连接符 12">
                <a:extLst>
                  <a:ext uri="{FF2B5EF4-FFF2-40B4-BE49-F238E27FC236}">
                    <a16:creationId xmlns:a16="http://schemas.microsoft.com/office/drawing/2014/main" id="{678958E9-ABDC-AEF0-6553-A49BEFD2A28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431485" y="2276795"/>
                <a:ext cx="238748" cy="1150671"/>
              </a:xfrm>
              <a:prstGeom prst="straightConnector1">
                <a:avLst/>
              </a:prstGeom>
              <a:ln w="762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直接箭头连接符 16">
                <a:extLst>
                  <a:ext uri="{FF2B5EF4-FFF2-40B4-BE49-F238E27FC236}">
                    <a16:creationId xmlns:a16="http://schemas.microsoft.com/office/drawing/2014/main" id="{B3047892-D633-9056-6D1E-1E7683FCA29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370749" y="3295522"/>
                <a:ext cx="529818" cy="131944"/>
              </a:xfrm>
              <a:prstGeom prst="straightConnector1">
                <a:avLst/>
              </a:prstGeom>
              <a:ln w="76200">
                <a:solidFill>
                  <a:srgbClr val="FF000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23" name="图片 22">
              <a:extLst>
                <a:ext uri="{FF2B5EF4-FFF2-40B4-BE49-F238E27FC236}">
                  <a16:creationId xmlns:a16="http://schemas.microsoft.com/office/drawing/2014/main" id="{28D2A7B9-BBEF-4BE6-83A3-07CB979B0CA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122998" y="384582"/>
              <a:ext cx="2178162" cy="2044805"/>
            </a:xfrm>
            <a:prstGeom prst="rect">
              <a:avLst/>
            </a:prstGeom>
          </p:spPr>
        </p:pic>
      </p:grpSp>
      <p:sp>
        <p:nvSpPr>
          <p:cNvPr id="26" name="文本框 25">
            <a:extLst>
              <a:ext uri="{FF2B5EF4-FFF2-40B4-BE49-F238E27FC236}">
                <a16:creationId xmlns:a16="http://schemas.microsoft.com/office/drawing/2014/main" id="{0EA47047-565A-DD8B-B22E-5ED0BC86F86C}"/>
              </a:ext>
            </a:extLst>
          </p:cNvPr>
          <p:cNvSpPr txBox="1"/>
          <p:nvPr/>
        </p:nvSpPr>
        <p:spPr>
          <a:xfrm>
            <a:off x="579348" y="1091007"/>
            <a:ext cx="4661576" cy="1029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dirty="0">
                <a:latin typeface="+mn-ea"/>
              </a:rPr>
              <a:t>Cocos2d-x </a:t>
            </a:r>
            <a:r>
              <a:rPr lang="zh-CN" altLang="en-US" sz="1400" dirty="0">
                <a:latin typeface="+mn-ea"/>
              </a:rPr>
              <a:t>提供了 </a:t>
            </a:r>
            <a:r>
              <a:rPr lang="en-US" altLang="zh-CN" sz="1400" dirty="0" err="1">
                <a:latin typeface="+mn-ea"/>
              </a:rPr>
              <a:t>TileMap</a:t>
            </a:r>
            <a:r>
              <a:rPr lang="en-US" altLang="zh-CN" sz="1400" dirty="0">
                <a:latin typeface="+mn-ea"/>
              </a:rPr>
              <a:t> </a:t>
            </a:r>
            <a:r>
              <a:rPr lang="zh-CN" altLang="en-US" sz="1400" dirty="0">
                <a:latin typeface="+mn-ea"/>
              </a:rPr>
              <a:t>功能，使得开发者可以通过编辑器创建并在游戏中加载、显示瓦片地图。这种方法非常适合于 </a:t>
            </a:r>
            <a:r>
              <a:rPr lang="en-US" altLang="zh-CN" sz="1400" dirty="0">
                <a:latin typeface="+mn-ea"/>
              </a:rPr>
              <a:t>RPG </a:t>
            </a:r>
            <a:r>
              <a:rPr lang="zh-CN" altLang="en-US" sz="1400" dirty="0">
                <a:latin typeface="+mn-ea"/>
              </a:rPr>
              <a:t>游戏、平台游戏和战略类游戏等。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D3D6650F-1A5E-1FB9-3DE1-650E6797C578}"/>
              </a:ext>
            </a:extLst>
          </p:cNvPr>
          <p:cNvSpPr txBox="1"/>
          <p:nvPr/>
        </p:nvSpPr>
        <p:spPr>
          <a:xfrm>
            <a:off x="644376" y="2079436"/>
            <a:ext cx="5222514" cy="1213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b="1" dirty="0">
                <a:latin typeface="+mn-ea"/>
              </a:rPr>
              <a:t>对象层：</a:t>
            </a:r>
            <a:r>
              <a:rPr lang="zh-CN" altLang="en-US" sz="1400" dirty="0">
                <a:latin typeface="+mn-ea"/>
              </a:rPr>
              <a:t>包含的是可以与玩家或其他游戏元素交互的对象</a:t>
            </a:r>
            <a:endParaRPr lang="en-US" altLang="zh-CN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b="1" dirty="0">
                <a:latin typeface="+mn-ea"/>
              </a:rPr>
              <a:t>图像层：</a:t>
            </a:r>
            <a:r>
              <a:rPr lang="zh-CN" altLang="en-US" sz="1400" dirty="0">
                <a:latin typeface="+mn-ea"/>
              </a:rPr>
              <a:t>表示地形、背景等固定的图像内容，通常是游戏世界的基础布局</a:t>
            </a:r>
            <a:endParaRPr lang="zh-CN" altLang="en-US" dirty="0">
              <a:latin typeface="+mn-ea"/>
            </a:endParaRPr>
          </a:p>
        </p:txBody>
      </p: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1E2D225F-CDC6-05E3-D75D-C130AB7A29EA}"/>
              </a:ext>
            </a:extLst>
          </p:cNvPr>
          <p:cNvGrpSpPr/>
          <p:nvPr/>
        </p:nvGrpSpPr>
        <p:grpSpPr>
          <a:xfrm>
            <a:off x="616823" y="3293102"/>
            <a:ext cx="4083461" cy="2708949"/>
            <a:chOff x="535798" y="3299627"/>
            <a:chExt cx="4083461" cy="2708949"/>
          </a:xfrm>
        </p:grpSpPr>
        <p:pic>
          <p:nvPicPr>
            <p:cNvPr id="28" name="图片 27">
              <a:extLst>
                <a:ext uri="{FF2B5EF4-FFF2-40B4-BE49-F238E27FC236}">
                  <a16:creationId xmlns:a16="http://schemas.microsoft.com/office/drawing/2014/main" id="{BE1364C1-B055-A374-81A9-F95C276214F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86993" y="3995523"/>
              <a:ext cx="2476627" cy="2013053"/>
            </a:xfrm>
            <a:prstGeom prst="rect">
              <a:avLst/>
            </a:prstGeom>
          </p:spPr>
        </p:pic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EABC7C9C-C1CA-C68E-DCAF-33B266914C50}"/>
                </a:ext>
              </a:extLst>
            </p:cNvPr>
            <p:cNvSpPr txBox="1"/>
            <p:nvPr/>
          </p:nvSpPr>
          <p:spPr>
            <a:xfrm>
              <a:off x="535798" y="3299627"/>
              <a:ext cx="4083461" cy="65966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zh-CN" altLang="en-US" b="1" dirty="0"/>
                <a:t>瓦片的自定义属性：</a:t>
              </a:r>
              <a:endParaRPr lang="en-US" altLang="zh-CN" b="1" dirty="0"/>
            </a:p>
            <a:p>
              <a:pPr>
                <a:lnSpc>
                  <a:spcPct val="150000"/>
                </a:lnSpc>
              </a:pPr>
              <a:r>
                <a:rPr lang="en-US" altLang="zh-CN" sz="1400" b="1" dirty="0"/>
                <a:t>      </a:t>
              </a:r>
              <a:r>
                <a:rPr lang="zh-CN" altLang="en-US" sz="1400" dirty="0"/>
                <a:t>附加额外的信息，增强其功能和可扩展性</a:t>
              </a:r>
              <a:endParaRPr lang="zh-CN" altLang="en-US" dirty="0"/>
            </a:p>
          </p:txBody>
        </p:sp>
      </p:grp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40521DE7-405C-F022-F6BD-108C89B71812}"/>
              </a:ext>
            </a:extLst>
          </p:cNvPr>
          <p:cNvCxnSpPr>
            <a:cxnSpLocks/>
          </p:cNvCxnSpPr>
          <p:nvPr/>
        </p:nvCxnSpPr>
        <p:spPr>
          <a:xfrm flipH="1">
            <a:off x="1916787" y="1393079"/>
            <a:ext cx="6308152" cy="96963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DBA1935B-8CAD-9584-2033-A515F1E2DE92}"/>
              </a:ext>
            </a:extLst>
          </p:cNvPr>
          <p:cNvCxnSpPr>
            <a:cxnSpLocks/>
          </p:cNvCxnSpPr>
          <p:nvPr/>
        </p:nvCxnSpPr>
        <p:spPr>
          <a:xfrm flipH="1">
            <a:off x="1916787" y="1913747"/>
            <a:ext cx="6308152" cy="84613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09356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934B92-3F5D-8C79-B6DA-970B9B92CE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23CA7084-CE17-3D0B-F0DE-6BC8116DAE05}"/>
              </a:ext>
            </a:extLst>
          </p:cNvPr>
          <p:cNvGrpSpPr/>
          <p:nvPr/>
        </p:nvGrpSpPr>
        <p:grpSpPr>
          <a:xfrm>
            <a:off x="10789922" y="55450"/>
            <a:ext cx="1323002" cy="376202"/>
            <a:chOff x="9532625" y="78745"/>
            <a:chExt cx="2461638" cy="699978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1F543322-3AD3-8CFC-EE8D-EF0CD945DE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40275" y="149216"/>
              <a:ext cx="1653988" cy="5708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4">
              <a:extLst>
                <a:ext uri="{FF2B5EF4-FFF2-40B4-BE49-F238E27FC236}">
                  <a16:creationId xmlns:a16="http://schemas.microsoft.com/office/drawing/2014/main" id="{BFBA2A8D-882A-C337-F683-535FB76CD21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32625" y="78745"/>
              <a:ext cx="699978" cy="6999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文本框 6">
            <a:extLst>
              <a:ext uri="{FF2B5EF4-FFF2-40B4-BE49-F238E27FC236}">
                <a16:creationId xmlns:a16="http://schemas.microsoft.com/office/drawing/2014/main" id="{E3852413-093C-CF1E-B458-9CB4527017B8}"/>
              </a:ext>
            </a:extLst>
          </p:cNvPr>
          <p:cNvSpPr txBox="1"/>
          <p:nvPr/>
        </p:nvSpPr>
        <p:spPr>
          <a:xfrm>
            <a:off x="644376" y="576870"/>
            <a:ext cx="15403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单例模式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5349C0EC-1D2B-4166-D6D8-EE69DCD87BFA}"/>
              </a:ext>
            </a:extLst>
          </p:cNvPr>
          <p:cNvGrpSpPr/>
          <p:nvPr/>
        </p:nvGrpSpPr>
        <p:grpSpPr>
          <a:xfrm>
            <a:off x="7555503" y="807702"/>
            <a:ext cx="2978303" cy="5444080"/>
            <a:chOff x="6831347" y="807702"/>
            <a:chExt cx="2978303" cy="5444080"/>
          </a:xfrm>
        </p:grpSpPr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10078AC4-E394-653B-E526-5847365548A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31347" y="807702"/>
              <a:ext cx="2978303" cy="2172550"/>
            </a:xfrm>
            <a:prstGeom prst="rect">
              <a:avLst/>
            </a:prstGeom>
          </p:spPr>
        </p:pic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293EBD45-B804-1DD7-9AAE-28A3D76AFBC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831347" y="3159173"/>
              <a:ext cx="2978303" cy="3092609"/>
            </a:xfrm>
            <a:prstGeom prst="rect">
              <a:avLst/>
            </a:prstGeom>
          </p:spPr>
        </p:pic>
      </p:grpSp>
      <p:sp>
        <p:nvSpPr>
          <p:cNvPr id="9" name="文本框 8">
            <a:extLst>
              <a:ext uri="{FF2B5EF4-FFF2-40B4-BE49-F238E27FC236}">
                <a16:creationId xmlns:a16="http://schemas.microsoft.com/office/drawing/2014/main" id="{A68BAF6C-F248-3B00-C169-56B63ECC15CB}"/>
              </a:ext>
            </a:extLst>
          </p:cNvPr>
          <p:cNvSpPr txBox="1"/>
          <p:nvPr/>
        </p:nvSpPr>
        <p:spPr>
          <a:xfrm>
            <a:off x="644376" y="1955932"/>
            <a:ext cx="6776685" cy="11628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b="1" dirty="0">
                <a:latin typeface="+mn-ea"/>
              </a:rPr>
              <a:t>唯一实例</a:t>
            </a:r>
            <a:r>
              <a:rPr lang="zh-CN" altLang="en-US" sz="1600" dirty="0">
                <a:latin typeface="+mn-ea"/>
              </a:rPr>
              <a:t>：保证某个类在程序运行期间只会创建一个实例</a:t>
            </a:r>
            <a:endParaRPr lang="en-US" altLang="zh-CN" sz="1600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b="1" dirty="0">
                <a:latin typeface="+mn-ea"/>
              </a:rPr>
              <a:t>全局访问</a:t>
            </a:r>
            <a:r>
              <a:rPr lang="zh-CN" altLang="en-US" sz="1600" dirty="0">
                <a:latin typeface="+mn-ea"/>
              </a:rPr>
              <a:t>：提供统一的静态方法来获取实例，通常是 </a:t>
            </a:r>
            <a:r>
              <a:rPr lang="en-US" altLang="zh-CN" sz="1600" dirty="0" err="1">
                <a:latin typeface="+mn-ea"/>
              </a:rPr>
              <a:t>getInstance</a:t>
            </a:r>
            <a:r>
              <a:rPr lang="en-US" altLang="zh-CN" sz="1600" dirty="0">
                <a:latin typeface="+mn-ea"/>
              </a:rPr>
              <a:t>()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b="1" dirty="0">
                <a:latin typeface="+mn-ea"/>
              </a:rPr>
              <a:t>懒加载</a:t>
            </a:r>
            <a:r>
              <a:rPr lang="zh-CN" altLang="en-US" sz="1600" dirty="0">
                <a:latin typeface="+mn-ea"/>
              </a:rPr>
              <a:t>：实例通常在第一次调用时创建，以节省资源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AAE0EF5D-B827-BCAA-544F-E97C146DF668}"/>
              </a:ext>
            </a:extLst>
          </p:cNvPr>
          <p:cNvSpPr txBox="1"/>
          <p:nvPr/>
        </p:nvSpPr>
        <p:spPr>
          <a:xfrm>
            <a:off x="644376" y="1100490"/>
            <a:ext cx="6388526" cy="7934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latin typeface="+mn-ea"/>
              </a:rPr>
              <a:t>在 </a:t>
            </a:r>
            <a:r>
              <a:rPr lang="en-US" altLang="zh-CN" sz="1600" dirty="0">
                <a:latin typeface="+mn-ea"/>
              </a:rPr>
              <a:t>Cocos2d </a:t>
            </a:r>
            <a:r>
              <a:rPr lang="zh-CN" altLang="en-US" sz="1600" dirty="0">
                <a:latin typeface="+mn-ea"/>
              </a:rPr>
              <a:t>中，</a:t>
            </a:r>
            <a:r>
              <a:rPr lang="zh-CN" altLang="en-US" sz="1600" b="1" dirty="0">
                <a:latin typeface="+mn-ea"/>
              </a:rPr>
              <a:t>单例模式（</a:t>
            </a:r>
            <a:r>
              <a:rPr lang="en-US" altLang="zh-CN" sz="1600" b="1" dirty="0">
                <a:latin typeface="+mn-ea"/>
              </a:rPr>
              <a:t>Singleton Pattern</a:t>
            </a:r>
            <a:r>
              <a:rPr lang="zh-CN" altLang="en-US" sz="1600" b="1" dirty="0">
                <a:latin typeface="+mn-ea"/>
              </a:rPr>
              <a:t>）</a:t>
            </a:r>
            <a:r>
              <a:rPr lang="zh-CN" altLang="en-US" sz="1600" dirty="0">
                <a:latin typeface="+mn-ea"/>
              </a:rPr>
              <a:t>是一种常用的设计模式，用于确保一个类只有一个实例，并提供全局访问点。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22F17DA9-ECFA-7972-3AAF-8F28209E4DEE}"/>
              </a:ext>
            </a:extLst>
          </p:cNvPr>
          <p:cNvSpPr txBox="1"/>
          <p:nvPr/>
        </p:nvSpPr>
        <p:spPr>
          <a:xfrm>
            <a:off x="644376" y="3159173"/>
            <a:ext cx="6149187" cy="1712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/>
              <a:t>在 </a:t>
            </a:r>
            <a:r>
              <a:rPr lang="en-US" altLang="zh-CN" b="1" dirty="0"/>
              <a:t>Cocos2d </a:t>
            </a:r>
            <a:r>
              <a:rPr lang="zh-CN" altLang="en-US" b="1" dirty="0"/>
              <a:t>中实现单例的步骤：</a:t>
            </a:r>
            <a:endParaRPr lang="en-US" altLang="zh-CN" b="1" dirty="0"/>
          </a:p>
          <a:p>
            <a:pPr>
              <a:lnSpc>
                <a:spcPct val="150000"/>
              </a:lnSpc>
            </a:pPr>
            <a:r>
              <a:rPr lang="en-US" altLang="zh-CN" dirty="0"/>
              <a:t>1.</a:t>
            </a:r>
            <a:r>
              <a:rPr lang="zh-CN" altLang="en-US" dirty="0"/>
              <a:t>将类的构造函数声明为 </a:t>
            </a:r>
            <a:r>
              <a:rPr lang="en-US" altLang="zh-CN" dirty="0"/>
              <a:t>private</a:t>
            </a:r>
            <a:r>
              <a:rPr lang="zh-CN" altLang="en-US" dirty="0"/>
              <a:t>，防止外部直接创建实例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2.</a:t>
            </a:r>
            <a:r>
              <a:rPr lang="zh-CN" altLang="en-US" dirty="0"/>
              <a:t>提供一个静态方法（如 </a:t>
            </a:r>
            <a:r>
              <a:rPr lang="en-US" altLang="zh-CN" dirty="0" err="1"/>
              <a:t>getInstance</a:t>
            </a:r>
            <a:r>
              <a:rPr lang="en-US" altLang="zh-CN" dirty="0"/>
              <a:t>()</a:t>
            </a:r>
            <a:r>
              <a:rPr lang="zh-CN" altLang="en-US" dirty="0"/>
              <a:t>）来访问单例实例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3.</a:t>
            </a:r>
            <a:r>
              <a:rPr lang="zh-CN" altLang="en-US" dirty="0"/>
              <a:t>在类内部保存一个静态的唯一实例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BE444F98-E0B6-2233-F681-15129160A1E8}"/>
              </a:ext>
            </a:extLst>
          </p:cNvPr>
          <p:cNvSpPr txBox="1"/>
          <p:nvPr/>
        </p:nvSpPr>
        <p:spPr>
          <a:xfrm>
            <a:off x="644376" y="4911730"/>
            <a:ext cx="6652413" cy="8811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由于游戏内部涉及到的场景切换，所以在很多部分比如人物，背包，游戏时间都设置了单例模式</a:t>
            </a:r>
          </a:p>
        </p:txBody>
      </p:sp>
    </p:spTree>
    <p:extLst>
      <p:ext uri="{BB962C8B-B14F-4D97-AF65-F5344CB8AC3E}">
        <p14:creationId xmlns:p14="http://schemas.microsoft.com/office/powerpoint/2010/main" val="7120846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38AC40-E705-6973-EE67-6C0745243F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10151555-6FD3-AC5D-6ED8-C19661A23E65}"/>
              </a:ext>
            </a:extLst>
          </p:cNvPr>
          <p:cNvGrpSpPr/>
          <p:nvPr/>
        </p:nvGrpSpPr>
        <p:grpSpPr>
          <a:xfrm>
            <a:off x="10789922" y="55450"/>
            <a:ext cx="1323002" cy="376202"/>
            <a:chOff x="9532625" y="78745"/>
            <a:chExt cx="2461638" cy="699978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8102DA7E-8BBD-28D5-3F60-5EBB22DA0A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40275" y="149216"/>
              <a:ext cx="1653988" cy="5708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4">
              <a:extLst>
                <a:ext uri="{FF2B5EF4-FFF2-40B4-BE49-F238E27FC236}">
                  <a16:creationId xmlns:a16="http://schemas.microsoft.com/office/drawing/2014/main" id="{4DABCB27-ECAA-7066-076E-21C143D8CFA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32625" y="78745"/>
              <a:ext cx="699978" cy="6999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文本框 6">
            <a:extLst>
              <a:ext uri="{FF2B5EF4-FFF2-40B4-BE49-F238E27FC236}">
                <a16:creationId xmlns:a16="http://schemas.microsoft.com/office/drawing/2014/main" id="{63D9E204-226F-9318-F60E-97C37CC07429}"/>
              </a:ext>
            </a:extLst>
          </p:cNvPr>
          <p:cNvSpPr txBox="1"/>
          <p:nvPr/>
        </p:nvSpPr>
        <p:spPr>
          <a:xfrm>
            <a:off x="644376" y="576870"/>
            <a:ext cx="24118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类的继承</a:t>
            </a:r>
          </a:p>
        </p:txBody>
      </p: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F14F3BEB-A020-3EC9-828B-2F378982908D}"/>
              </a:ext>
            </a:extLst>
          </p:cNvPr>
          <p:cNvGrpSpPr/>
          <p:nvPr/>
        </p:nvGrpSpPr>
        <p:grpSpPr>
          <a:xfrm>
            <a:off x="2032632" y="393475"/>
            <a:ext cx="8419470" cy="3209764"/>
            <a:chOff x="2020358" y="576870"/>
            <a:chExt cx="8419470" cy="3209764"/>
          </a:xfrm>
        </p:grpSpPr>
        <p:grpSp>
          <p:nvGrpSpPr>
            <p:cNvPr id="48" name="组合 47">
              <a:extLst>
                <a:ext uri="{FF2B5EF4-FFF2-40B4-BE49-F238E27FC236}">
                  <a16:creationId xmlns:a16="http://schemas.microsoft.com/office/drawing/2014/main" id="{13C453B8-D487-FCF7-BC36-74AC9FBB1F8D}"/>
                </a:ext>
              </a:extLst>
            </p:cNvPr>
            <p:cNvGrpSpPr/>
            <p:nvPr/>
          </p:nvGrpSpPr>
          <p:grpSpPr>
            <a:xfrm>
              <a:off x="2105616" y="576870"/>
              <a:ext cx="8334212" cy="3209764"/>
              <a:chOff x="2031973" y="576870"/>
              <a:chExt cx="8334212" cy="3209764"/>
            </a:xfrm>
          </p:grpSpPr>
          <p:pic>
            <p:nvPicPr>
              <p:cNvPr id="32" name="图片 31">
                <a:extLst>
                  <a:ext uri="{FF2B5EF4-FFF2-40B4-BE49-F238E27FC236}">
                    <a16:creationId xmlns:a16="http://schemas.microsoft.com/office/drawing/2014/main" id="{41BFB173-CB19-D27A-1B73-89D6ABB8A0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31973" y="1289994"/>
                <a:ext cx="1292711" cy="727150"/>
              </a:xfrm>
              <a:prstGeom prst="rect">
                <a:avLst/>
              </a:prstGeom>
            </p:spPr>
          </p:pic>
          <p:grpSp>
            <p:nvGrpSpPr>
              <p:cNvPr id="42" name="组合 41">
                <a:extLst>
                  <a:ext uri="{FF2B5EF4-FFF2-40B4-BE49-F238E27FC236}">
                    <a16:creationId xmlns:a16="http://schemas.microsoft.com/office/drawing/2014/main" id="{863F583E-7A75-6364-C98A-DC201E47B609}"/>
                  </a:ext>
                </a:extLst>
              </p:cNvPr>
              <p:cNvGrpSpPr/>
              <p:nvPr/>
            </p:nvGrpSpPr>
            <p:grpSpPr>
              <a:xfrm>
                <a:off x="3410602" y="576870"/>
                <a:ext cx="6955583" cy="3209764"/>
                <a:chOff x="2686447" y="510634"/>
                <a:chExt cx="6955583" cy="3209764"/>
              </a:xfrm>
            </p:grpSpPr>
            <p:pic>
              <p:nvPicPr>
                <p:cNvPr id="16" name="图片 15">
                  <a:extLst>
                    <a:ext uri="{FF2B5EF4-FFF2-40B4-BE49-F238E27FC236}">
                      <a16:creationId xmlns:a16="http://schemas.microsoft.com/office/drawing/2014/main" id="{B8C6B5AE-2BC2-5E92-C487-5504773CEA6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082314" y="510634"/>
                  <a:ext cx="1559716" cy="1076699"/>
                </a:xfrm>
                <a:prstGeom prst="rect">
                  <a:avLst/>
                </a:prstGeom>
              </p:spPr>
            </p:pic>
            <p:grpSp>
              <p:nvGrpSpPr>
                <p:cNvPr id="41" name="组合 40">
                  <a:extLst>
                    <a:ext uri="{FF2B5EF4-FFF2-40B4-BE49-F238E27FC236}">
                      <a16:creationId xmlns:a16="http://schemas.microsoft.com/office/drawing/2014/main" id="{9B31B48B-467B-EC39-1D5B-2E8112AC8CDA}"/>
                    </a:ext>
                  </a:extLst>
                </p:cNvPr>
                <p:cNvGrpSpPr/>
                <p:nvPr/>
              </p:nvGrpSpPr>
              <p:grpSpPr>
                <a:xfrm>
                  <a:off x="2686447" y="1301167"/>
                  <a:ext cx="6875327" cy="2419231"/>
                  <a:chOff x="2686447" y="1301167"/>
                  <a:chExt cx="6875327" cy="2419231"/>
                </a:xfrm>
              </p:grpSpPr>
              <p:sp>
                <p:nvSpPr>
                  <p:cNvPr id="11" name="文本框 10">
                    <a:extLst>
                      <a:ext uri="{FF2B5EF4-FFF2-40B4-BE49-F238E27FC236}">
                        <a16:creationId xmlns:a16="http://schemas.microsoft.com/office/drawing/2014/main" id="{351A3F10-89E8-A6AE-114B-8A87D407A36A}"/>
                      </a:ext>
                    </a:extLst>
                  </p:cNvPr>
                  <p:cNvSpPr txBox="1"/>
                  <p:nvPr/>
                </p:nvSpPr>
                <p:spPr>
                  <a:xfrm>
                    <a:off x="4851741" y="1865623"/>
                    <a:ext cx="804781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en-US" altLang="zh-CN" b="1" dirty="0"/>
                      <a:t>Scene</a:t>
                    </a:r>
                    <a:endParaRPr lang="zh-CN" altLang="en-US" b="1" dirty="0"/>
                  </a:p>
                </p:txBody>
              </p:sp>
              <p:sp>
                <p:nvSpPr>
                  <p:cNvPr id="12" name="文本框 11">
                    <a:extLst>
                      <a:ext uri="{FF2B5EF4-FFF2-40B4-BE49-F238E27FC236}">
                        <a16:creationId xmlns:a16="http://schemas.microsoft.com/office/drawing/2014/main" id="{2B379F2A-9409-165D-A6AE-A6194C92C8DB}"/>
                      </a:ext>
                    </a:extLst>
                  </p:cNvPr>
                  <p:cNvSpPr txBox="1"/>
                  <p:nvPr/>
                </p:nvSpPr>
                <p:spPr>
                  <a:xfrm>
                    <a:off x="6172713" y="1301167"/>
                    <a:ext cx="1430922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sz="1400" b="1" dirty="0" err="1"/>
                      <a:t>FarmYardScene</a:t>
                    </a:r>
                    <a:endParaRPr lang="zh-CN" altLang="en-US" sz="1400" b="1" dirty="0"/>
                  </a:p>
                </p:txBody>
              </p:sp>
              <p:sp>
                <p:nvSpPr>
                  <p:cNvPr id="13" name="文本框 12">
                    <a:extLst>
                      <a:ext uri="{FF2B5EF4-FFF2-40B4-BE49-F238E27FC236}">
                        <a16:creationId xmlns:a16="http://schemas.microsoft.com/office/drawing/2014/main" id="{1F20DEA9-9E3B-CA72-F7B1-23AE1AD5DF64}"/>
                      </a:ext>
                    </a:extLst>
                  </p:cNvPr>
                  <p:cNvSpPr txBox="1"/>
                  <p:nvPr/>
                </p:nvSpPr>
                <p:spPr>
                  <a:xfrm>
                    <a:off x="6070110" y="1865623"/>
                    <a:ext cx="1657227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sz="1400" b="1" dirty="0" err="1"/>
                      <a:t>FarmHouseScene</a:t>
                    </a:r>
                    <a:endParaRPr lang="zh-CN" altLang="en-US" sz="1400" b="1" dirty="0"/>
                  </a:p>
                </p:txBody>
              </p:sp>
              <p:sp>
                <p:nvSpPr>
                  <p:cNvPr id="14" name="文本框 13">
                    <a:extLst>
                      <a:ext uri="{FF2B5EF4-FFF2-40B4-BE49-F238E27FC236}">
                        <a16:creationId xmlns:a16="http://schemas.microsoft.com/office/drawing/2014/main" id="{4CA37E54-8D88-7521-D78C-6349779C89EC}"/>
                      </a:ext>
                    </a:extLst>
                  </p:cNvPr>
                  <p:cNvSpPr txBox="1"/>
                  <p:nvPr/>
                </p:nvSpPr>
                <p:spPr>
                  <a:xfrm>
                    <a:off x="6172713" y="2430079"/>
                    <a:ext cx="1529113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sz="1400" b="1" dirty="0" err="1"/>
                      <a:t>FarmTownScene</a:t>
                    </a:r>
                    <a:endParaRPr lang="zh-CN" altLang="en-US" sz="1400" b="1" dirty="0"/>
                  </a:p>
                </p:txBody>
              </p:sp>
              <p:pic>
                <p:nvPicPr>
                  <p:cNvPr id="15" name="图片 14">
                    <a:extLst>
                      <a:ext uri="{FF2B5EF4-FFF2-40B4-BE49-F238E27FC236}">
                        <a16:creationId xmlns:a16="http://schemas.microsoft.com/office/drawing/2014/main" id="{A8FC0221-6456-EE40-0422-6E00CBFC021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8082314" y="1636095"/>
                    <a:ext cx="850288" cy="793984"/>
                  </a:xfrm>
                  <a:prstGeom prst="rect">
                    <a:avLst/>
                  </a:prstGeom>
                </p:spPr>
              </p:pic>
              <p:pic>
                <p:nvPicPr>
                  <p:cNvPr id="17" name="图片 16">
                    <a:extLst>
                      <a:ext uri="{FF2B5EF4-FFF2-40B4-BE49-F238E27FC236}">
                        <a16:creationId xmlns:a16="http://schemas.microsoft.com/office/drawing/2014/main" id="{F27BAECF-83B3-AFF0-0FCC-AA9056CF1F6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8082314" y="2491904"/>
                    <a:ext cx="1479460" cy="1228494"/>
                  </a:xfrm>
                  <a:prstGeom prst="rect">
                    <a:avLst/>
                  </a:prstGeom>
                </p:spPr>
              </p:pic>
              <p:cxnSp>
                <p:nvCxnSpPr>
                  <p:cNvPr id="19" name="直接箭头连接符 18">
                    <a:extLst>
                      <a:ext uri="{FF2B5EF4-FFF2-40B4-BE49-F238E27FC236}">
                        <a16:creationId xmlns:a16="http://schemas.microsoft.com/office/drawing/2014/main" id="{CA9D44F3-2887-FA53-3F3F-58EAE04EAFFE}"/>
                      </a:ext>
                    </a:extLst>
                  </p:cNvPr>
                  <p:cNvCxnSpPr>
                    <a:endCxn id="12" idx="1"/>
                  </p:cNvCxnSpPr>
                  <p:nvPr/>
                </p:nvCxnSpPr>
                <p:spPr>
                  <a:xfrm flipV="1">
                    <a:off x="5621412" y="1455056"/>
                    <a:ext cx="551301" cy="502619"/>
                  </a:xfrm>
                  <a:prstGeom prst="straightConnector1">
                    <a:avLst/>
                  </a:prstGeom>
                  <a:ln w="1270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" name="直接箭头连接符 19">
                    <a:extLst>
                      <a:ext uri="{FF2B5EF4-FFF2-40B4-BE49-F238E27FC236}">
                        <a16:creationId xmlns:a16="http://schemas.microsoft.com/office/drawing/2014/main" id="{2DB4F9FD-3DE6-0947-D637-8C8E1EB7C08D}"/>
                      </a:ext>
                    </a:extLst>
                  </p:cNvPr>
                  <p:cNvCxnSpPr>
                    <a:cxnSpLocks/>
                    <a:stCxn id="11" idx="3"/>
                    <a:endCxn id="13" idx="1"/>
                  </p:cNvCxnSpPr>
                  <p:nvPr/>
                </p:nvCxnSpPr>
                <p:spPr>
                  <a:xfrm flipV="1">
                    <a:off x="5656522" y="2019512"/>
                    <a:ext cx="413588" cy="30777"/>
                  </a:xfrm>
                  <a:prstGeom prst="straightConnector1">
                    <a:avLst/>
                  </a:prstGeom>
                  <a:ln w="1270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" name="直接箭头连接符 22">
                    <a:extLst>
                      <a:ext uri="{FF2B5EF4-FFF2-40B4-BE49-F238E27FC236}">
                        <a16:creationId xmlns:a16="http://schemas.microsoft.com/office/drawing/2014/main" id="{2603B53C-ABC5-8058-4823-07885E0217C4}"/>
                      </a:ext>
                    </a:extLst>
                  </p:cNvPr>
                  <p:cNvCxnSpPr>
                    <a:cxnSpLocks/>
                    <a:endCxn id="14" idx="1"/>
                  </p:cNvCxnSpPr>
                  <p:nvPr/>
                </p:nvCxnSpPr>
                <p:spPr>
                  <a:xfrm>
                    <a:off x="5620901" y="2173400"/>
                    <a:ext cx="551812" cy="410568"/>
                  </a:xfrm>
                  <a:prstGeom prst="straightConnector1">
                    <a:avLst/>
                  </a:prstGeom>
                  <a:ln w="1270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7" name="箭头: 右 26">
                    <a:extLst>
                      <a:ext uri="{FF2B5EF4-FFF2-40B4-BE49-F238E27FC236}">
                        <a16:creationId xmlns:a16="http://schemas.microsoft.com/office/drawing/2014/main" id="{B2D8D9C7-9917-1A74-0781-AE2D24121248}"/>
                      </a:ext>
                    </a:extLst>
                  </p:cNvPr>
                  <p:cNvSpPr/>
                  <p:nvPr/>
                </p:nvSpPr>
                <p:spPr>
                  <a:xfrm>
                    <a:off x="7572949" y="1402922"/>
                    <a:ext cx="440338" cy="91314"/>
                  </a:xfrm>
                  <a:prstGeom prst="rightArrow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15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9" name="箭头: 右 28">
                    <a:extLst>
                      <a:ext uri="{FF2B5EF4-FFF2-40B4-BE49-F238E27FC236}">
                        <a16:creationId xmlns:a16="http://schemas.microsoft.com/office/drawing/2014/main" id="{441DEAB7-D94D-ECF7-8B6B-AD916B97791D}"/>
                      </a:ext>
                    </a:extLst>
                  </p:cNvPr>
                  <p:cNvSpPr/>
                  <p:nvPr/>
                </p:nvSpPr>
                <p:spPr>
                  <a:xfrm>
                    <a:off x="7603634" y="1975531"/>
                    <a:ext cx="411173" cy="91314"/>
                  </a:xfrm>
                  <a:prstGeom prst="rightArrow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15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0" name="箭头: 右 29">
                    <a:extLst>
                      <a:ext uri="{FF2B5EF4-FFF2-40B4-BE49-F238E27FC236}">
                        <a16:creationId xmlns:a16="http://schemas.microsoft.com/office/drawing/2014/main" id="{337CED06-FD62-4CB4-FD67-CD5C264037D8}"/>
                      </a:ext>
                    </a:extLst>
                  </p:cNvPr>
                  <p:cNvSpPr/>
                  <p:nvPr/>
                </p:nvSpPr>
                <p:spPr>
                  <a:xfrm>
                    <a:off x="7603634" y="2536228"/>
                    <a:ext cx="411173" cy="91315"/>
                  </a:xfrm>
                  <a:prstGeom prst="rightArrow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15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cxnSp>
                <p:nvCxnSpPr>
                  <p:cNvPr id="33" name="直接箭头连接符 32">
                    <a:extLst>
                      <a:ext uri="{FF2B5EF4-FFF2-40B4-BE49-F238E27FC236}">
                        <a16:creationId xmlns:a16="http://schemas.microsoft.com/office/drawing/2014/main" id="{7DC9C0DC-082E-73FC-C5C7-93FB1C365DE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4193076" y="1684584"/>
                    <a:ext cx="662271" cy="273091"/>
                  </a:xfrm>
                  <a:prstGeom prst="straightConnector1">
                    <a:avLst/>
                  </a:prstGeom>
                  <a:ln w="1270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5" name="文本框 34">
                    <a:extLst>
                      <a:ext uri="{FF2B5EF4-FFF2-40B4-BE49-F238E27FC236}">
                        <a16:creationId xmlns:a16="http://schemas.microsoft.com/office/drawing/2014/main" id="{9719BA41-9B9E-7BFD-DFC7-ACA1C2774F1F}"/>
                      </a:ext>
                    </a:extLst>
                  </p:cNvPr>
                  <p:cNvSpPr txBox="1"/>
                  <p:nvPr/>
                </p:nvSpPr>
                <p:spPr>
                  <a:xfrm>
                    <a:off x="3091482" y="1455055"/>
                    <a:ext cx="1240657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sz="1400" b="1" dirty="0" err="1"/>
                      <a:t>MenuScene</a:t>
                    </a:r>
                    <a:endParaRPr lang="zh-CN" altLang="en-US" sz="1400" b="1" dirty="0"/>
                  </a:p>
                </p:txBody>
              </p:sp>
              <p:sp>
                <p:nvSpPr>
                  <p:cNvPr id="36" name="箭头: 右 35">
                    <a:extLst>
                      <a:ext uri="{FF2B5EF4-FFF2-40B4-BE49-F238E27FC236}">
                        <a16:creationId xmlns:a16="http://schemas.microsoft.com/office/drawing/2014/main" id="{B0F06363-778B-EEE4-17C6-8330E13BB4EC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2686447" y="1563286"/>
                    <a:ext cx="440338" cy="91314"/>
                  </a:xfrm>
                  <a:prstGeom prst="rightArrow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15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cxnSp>
                <p:nvCxnSpPr>
                  <p:cNvPr id="37" name="直接箭头连接符 36">
                    <a:extLst>
                      <a:ext uri="{FF2B5EF4-FFF2-40B4-BE49-F238E27FC236}">
                        <a16:creationId xmlns:a16="http://schemas.microsoft.com/office/drawing/2014/main" id="{691E6A34-0067-3D19-D14A-1E044809D2C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4299929" y="2170159"/>
                    <a:ext cx="590529" cy="208525"/>
                  </a:xfrm>
                  <a:prstGeom prst="straightConnector1">
                    <a:avLst/>
                  </a:prstGeom>
                  <a:ln w="1270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9" name="文本框 38">
                    <a:extLst>
                      <a:ext uri="{FF2B5EF4-FFF2-40B4-BE49-F238E27FC236}">
                        <a16:creationId xmlns:a16="http://schemas.microsoft.com/office/drawing/2014/main" id="{DE321879-F4D9-D77F-2756-B237DA11BB74}"/>
                      </a:ext>
                    </a:extLst>
                  </p:cNvPr>
                  <p:cNvSpPr txBox="1"/>
                  <p:nvPr/>
                </p:nvSpPr>
                <p:spPr>
                  <a:xfrm>
                    <a:off x="2969178" y="2224795"/>
                    <a:ext cx="1492293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sz="1400" b="1" dirty="0" err="1"/>
                      <a:t>SaveLoadScene</a:t>
                    </a:r>
                    <a:endParaRPr lang="zh-CN" altLang="en-US" sz="1400" b="1" dirty="0"/>
                  </a:p>
                </p:txBody>
              </p:sp>
            </p:grpSp>
          </p:grpSp>
          <p:sp>
            <p:nvSpPr>
              <p:cNvPr id="44" name="箭头: 右 43">
                <a:extLst>
                  <a:ext uri="{FF2B5EF4-FFF2-40B4-BE49-F238E27FC236}">
                    <a16:creationId xmlns:a16="http://schemas.microsoft.com/office/drawing/2014/main" id="{F5052255-1689-60C8-65D8-CD47647108AC}"/>
                  </a:ext>
                </a:extLst>
              </p:cNvPr>
              <p:cNvSpPr/>
              <p:nvPr/>
            </p:nvSpPr>
            <p:spPr>
              <a:xfrm rot="10800000">
                <a:off x="3319742" y="2405001"/>
                <a:ext cx="440338" cy="91314"/>
              </a:xfrm>
              <a:prstGeom prst="right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pic>
          <p:nvPicPr>
            <p:cNvPr id="47" name="图片 46">
              <a:extLst>
                <a:ext uri="{FF2B5EF4-FFF2-40B4-BE49-F238E27FC236}">
                  <a16:creationId xmlns:a16="http://schemas.microsoft.com/office/drawing/2014/main" id="{42EEA20C-C894-E675-C78B-3786DB7EE87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020358" y="2243730"/>
              <a:ext cx="1296313" cy="727150"/>
            </a:xfrm>
            <a:prstGeom prst="rect">
              <a:avLst/>
            </a:prstGeom>
          </p:spPr>
        </p:pic>
      </p:grpSp>
      <p:grpSp>
        <p:nvGrpSpPr>
          <p:cNvPr id="79" name="组合 78">
            <a:extLst>
              <a:ext uri="{FF2B5EF4-FFF2-40B4-BE49-F238E27FC236}">
                <a16:creationId xmlns:a16="http://schemas.microsoft.com/office/drawing/2014/main" id="{3A41245A-EB0E-8874-85B2-CCA45054EE74}"/>
              </a:ext>
            </a:extLst>
          </p:cNvPr>
          <p:cNvGrpSpPr/>
          <p:nvPr/>
        </p:nvGrpSpPr>
        <p:grpSpPr>
          <a:xfrm>
            <a:off x="1723522" y="3026964"/>
            <a:ext cx="6613071" cy="1912639"/>
            <a:chOff x="1929525" y="3613934"/>
            <a:chExt cx="6613071" cy="1912639"/>
          </a:xfrm>
        </p:grpSpPr>
        <p:grpSp>
          <p:nvGrpSpPr>
            <p:cNvPr id="67" name="组合 66">
              <a:extLst>
                <a:ext uri="{FF2B5EF4-FFF2-40B4-BE49-F238E27FC236}">
                  <a16:creationId xmlns:a16="http://schemas.microsoft.com/office/drawing/2014/main" id="{916506B6-F4E2-9D4B-276F-3315AE503DC6}"/>
                </a:ext>
              </a:extLst>
            </p:cNvPr>
            <p:cNvGrpSpPr/>
            <p:nvPr/>
          </p:nvGrpSpPr>
          <p:grpSpPr>
            <a:xfrm>
              <a:off x="1929525" y="3613934"/>
              <a:ext cx="6613071" cy="1912639"/>
              <a:chOff x="1929525" y="3613934"/>
              <a:chExt cx="6613071" cy="1912639"/>
            </a:xfrm>
          </p:grpSpPr>
          <p:grpSp>
            <p:nvGrpSpPr>
              <p:cNvPr id="62" name="组合 61">
                <a:extLst>
                  <a:ext uri="{FF2B5EF4-FFF2-40B4-BE49-F238E27FC236}">
                    <a16:creationId xmlns:a16="http://schemas.microsoft.com/office/drawing/2014/main" id="{E9109265-6227-D30B-9788-A32775110C2B}"/>
                  </a:ext>
                </a:extLst>
              </p:cNvPr>
              <p:cNvGrpSpPr/>
              <p:nvPr/>
            </p:nvGrpSpPr>
            <p:grpSpPr>
              <a:xfrm>
                <a:off x="3783715" y="3613934"/>
                <a:ext cx="2669379" cy="1171609"/>
                <a:chOff x="4417951" y="4105304"/>
                <a:chExt cx="2669379" cy="1171609"/>
              </a:xfrm>
            </p:grpSpPr>
            <p:sp>
              <p:nvSpPr>
                <p:cNvPr id="50" name="文本框 49">
                  <a:extLst>
                    <a:ext uri="{FF2B5EF4-FFF2-40B4-BE49-F238E27FC236}">
                      <a16:creationId xmlns:a16="http://schemas.microsoft.com/office/drawing/2014/main" id="{D5CE7D7E-BA52-B27C-DE38-F512EF659EF3}"/>
                    </a:ext>
                  </a:extLst>
                </p:cNvPr>
                <p:cNvSpPr txBox="1"/>
                <p:nvPr/>
              </p:nvSpPr>
              <p:spPr>
                <a:xfrm>
                  <a:off x="4417951" y="4539977"/>
                  <a:ext cx="818254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altLang="zh-CN" b="1" dirty="0"/>
                    <a:t>Layer</a:t>
                  </a:r>
                  <a:endParaRPr lang="zh-CN" altLang="en-US" b="1" dirty="0"/>
                </a:p>
              </p:txBody>
            </p:sp>
            <p:cxnSp>
              <p:nvCxnSpPr>
                <p:cNvPr id="51" name="直接箭头连接符 50">
                  <a:extLst>
                    <a:ext uri="{FF2B5EF4-FFF2-40B4-BE49-F238E27FC236}">
                      <a16:creationId xmlns:a16="http://schemas.microsoft.com/office/drawing/2014/main" id="{2D655A0C-9B1F-765F-5733-1E87C6946D9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136955" y="4314250"/>
                  <a:ext cx="512584" cy="350140"/>
                </a:xfrm>
                <a:prstGeom prst="straightConnector1">
                  <a:avLst/>
                </a:prstGeom>
                <a:ln w="1270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3" name="文本框 52">
                  <a:extLst>
                    <a:ext uri="{FF2B5EF4-FFF2-40B4-BE49-F238E27FC236}">
                      <a16:creationId xmlns:a16="http://schemas.microsoft.com/office/drawing/2014/main" id="{9481AE2B-E33D-18E1-4510-1CD685B2F0FC}"/>
                    </a:ext>
                  </a:extLst>
                </p:cNvPr>
                <p:cNvSpPr txBox="1"/>
                <p:nvPr/>
              </p:nvSpPr>
              <p:spPr>
                <a:xfrm>
                  <a:off x="5575133" y="4105304"/>
                  <a:ext cx="1500727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400" b="1" dirty="0" err="1"/>
                    <a:t>GameTimeLayer</a:t>
                  </a:r>
                  <a:endParaRPr lang="zh-CN" altLang="en-US" sz="1400" b="1" dirty="0"/>
                </a:p>
              </p:txBody>
            </p:sp>
            <p:cxnSp>
              <p:nvCxnSpPr>
                <p:cNvPr id="54" name="直接箭头连接符 53">
                  <a:extLst>
                    <a:ext uri="{FF2B5EF4-FFF2-40B4-BE49-F238E27FC236}">
                      <a16:creationId xmlns:a16="http://schemas.microsoft.com/office/drawing/2014/main" id="{8332706F-FC0F-2B59-E990-82CD5141851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168988" y="4755421"/>
                  <a:ext cx="519268" cy="0"/>
                </a:xfrm>
                <a:prstGeom prst="straightConnector1">
                  <a:avLst/>
                </a:prstGeom>
                <a:ln w="1270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7" name="文本框 56">
                  <a:extLst>
                    <a:ext uri="{FF2B5EF4-FFF2-40B4-BE49-F238E27FC236}">
                      <a16:creationId xmlns:a16="http://schemas.microsoft.com/office/drawing/2014/main" id="{9153E7D2-39A1-17A0-4CE2-10EBADC29703}"/>
                    </a:ext>
                  </a:extLst>
                </p:cNvPr>
                <p:cNvSpPr txBox="1"/>
                <p:nvPr/>
              </p:nvSpPr>
              <p:spPr>
                <a:xfrm>
                  <a:off x="5667693" y="4601532"/>
                  <a:ext cx="1419637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400" b="1" dirty="0" err="1"/>
                    <a:t>ChatLayer</a:t>
                  </a:r>
                  <a:endParaRPr lang="zh-CN" altLang="en-US" sz="1400" b="1" dirty="0"/>
                </a:p>
              </p:txBody>
            </p:sp>
            <p:cxnSp>
              <p:nvCxnSpPr>
                <p:cNvPr id="58" name="直接箭头连接符 57">
                  <a:extLst>
                    <a:ext uri="{FF2B5EF4-FFF2-40B4-BE49-F238E27FC236}">
                      <a16:creationId xmlns:a16="http://schemas.microsoft.com/office/drawing/2014/main" id="{7748568A-909C-06D2-C2EF-96D2554DD42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111204" y="4861925"/>
                  <a:ext cx="556489" cy="246657"/>
                </a:xfrm>
                <a:prstGeom prst="straightConnector1">
                  <a:avLst/>
                </a:prstGeom>
                <a:ln w="1270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1" name="文本框 60">
                  <a:extLst>
                    <a:ext uri="{FF2B5EF4-FFF2-40B4-BE49-F238E27FC236}">
                      <a16:creationId xmlns:a16="http://schemas.microsoft.com/office/drawing/2014/main" id="{4D90ED8A-A495-916C-B7BB-EE61A59EE9D6}"/>
                    </a:ext>
                  </a:extLst>
                </p:cNvPr>
                <p:cNvSpPr txBox="1"/>
                <p:nvPr/>
              </p:nvSpPr>
              <p:spPr>
                <a:xfrm>
                  <a:off x="5627036" y="4969136"/>
                  <a:ext cx="1150942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400" b="1" dirty="0" err="1"/>
                    <a:t>ShopLayer</a:t>
                  </a:r>
                  <a:endParaRPr lang="zh-CN" altLang="en-US" sz="1400" b="1" dirty="0"/>
                </a:p>
              </p:txBody>
            </p:sp>
          </p:grpSp>
          <p:pic>
            <p:nvPicPr>
              <p:cNvPr id="64" name="图片 63">
                <a:extLst>
                  <a:ext uri="{FF2B5EF4-FFF2-40B4-BE49-F238E27FC236}">
                    <a16:creationId xmlns:a16="http://schemas.microsoft.com/office/drawing/2014/main" id="{DADF1093-4921-F055-B65B-86D9A837EF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890715" y="3622542"/>
                <a:ext cx="1651881" cy="290559"/>
              </a:xfrm>
              <a:prstGeom prst="rect">
                <a:avLst/>
              </a:prstGeom>
            </p:spPr>
          </p:pic>
          <p:pic>
            <p:nvPicPr>
              <p:cNvPr id="66" name="图片 65">
                <a:extLst>
                  <a:ext uri="{FF2B5EF4-FFF2-40B4-BE49-F238E27FC236}">
                    <a16:creationId xmlns:a16="http://schemas.microsoft.com/office/drawing/2014/main" id="{19B54FF6-C132-CF3E-27FF-A1C27028DE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929525" y="4570409"/>
                <a:ext cx="1699846" cy="956164"/>
              </a:xfrm>
              <a:prstGeom prst="rect">
                <a:avLst/>
              </a:prstGeom>
            </p:spPr>
          </p:pic>
        </p:grpSp>
        <p:pic>
          <p:nvPicPr>
            <p:cNvPr id="69" name="图片 68">
              <a:extLst>
                <a:ext uri="{FF2B5EF4-FFF2-40B4-BE49-F238E27FC236}">
                  <a16:creationId xmlns:a16="http://schemas.microsoft.com/office/drawing/2014/main" id="{CC294F45-96AD-B68A-1CA5-984313CFC3D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545654" y="4081753"/>
              <a:ext cx="1903854" cy="1070918"/>
            </a:xfrm>
            <a:prstGeom prst="rect">
              <a:avLst/>
            </a:prstGeom>
          </p:spPr>
        </p:pic>
        <p:sp>
          <p:nvSpPr>
            <p:cNvPr id="72" name="箭头: 右 71">
              <a:extLst>
                <a:ext uri="{FF2B5EF4-FFF2-40B4-BE49-F238E27FC236}">
                  <a16:creationId xmlns:a16="http://schemas.microsoft.com/office/drawing/2014/main" id="{22CF1862-86F1-1DC4-6406-C9302E2DC520}"/>
                </a:ext>
              </a:extLst>
            </p:cNvPr>
            <p:cNvSpPr/>
            <p:nvPr/>
          </p:nvSpPr>
          <p:spPr>
            <a:xfrm>
              <a:off x="6046136" y="4617212"/>
              <a:ext cx="411173" cy="91315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3" name="箭头: 右 72">
              <a:extLst>
                <a:ext uri="{FF2B5EF4-FFF2-40B4-BE49-F238E27FC236}">
                  <a16:creationId xmlns:a16="http://schemas.microsoft.com/office/drawing/2014/main" id="{BBC30468-5006-6E0D-5C3C-7A7790F730AE}"/>
                </a:ext>
              </a:extLst>
            </p:cNvPr>
            <p:cNvSpPr/>
            <p:nvPr/>
          </p:nvSpPr>
          <p:spPr>
            <a:xfrm>
              <a:off x="6030451" y="4218392"/>
              <a:ext cx="411173" cy="91315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4" name="箭头: 右 73">
              <a:extLst>
                <a:ext uri="{FF2B5EF4-FFF2-40B4-BE49-F238E27FC236}">
                  <a16:creationId xmlns:a16="http://schemas.microsoft.com/office/drawing/2014/main" id="{C824A4DC-99DA-821C-E0C5-D7D73AE712C3}"/>
                </a:ext>
              </a:extLst>
            </p:cNvPr>
            <p:cNvSpPr/>
            <p:nvPr/>
          </p:nvSpPr>
          <p:spPr>
            <a:xfrm>
              <a:off x="6371622" y="3729399"/>
              <a:ext cx="411173" cy="103483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76" name="直接箭头连接符 75">
              <a:extLst>
                <a:ext uri="{FF2B5EF4-FFF2-40B4-BE49-F238E27FC236}">
                  <a16:creationId xmlns:a16="http://schemas.microsoft.com/office/drawing/2014/main" id="{7332B55E-CF84-E508-A86A-36AACC397A7D}"/>
                </a:ext>
              </a:extLst>
            </p:cNvPr>
            <p:cNvCxnSpPr>
              <a:cxnSpLocks/>
              <a:stCxn id="50" idx="1"/>
            </p:cNvCxnSpPr>
            <p:nvPr/>
          </p:nvCxnSpPr>
          <p:spPr>
            <a:xfrm flipH="1" flipV="1">
              <a:off x="3412553" y="4006540"/>
              <a:ext cx="371162" cy="226733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0" name="文本框 79">
            <a:extLst>
              <a:ext uri="{FF2B5EF4-FFF2-40B4-BE49-F238E27FC236}">
                <a16:creationId xmlns:a16="http://schemas.microsoft.com/office/drawing/2014/main" id="{FED394C3-7A47-4F0D-2633-FDE46A2B1B7A}"/>
              </a:ext>
            </a:extLst>
          </p:cNvPr>
          <p:cNvSpPr txBox="1"/>
          <p:nvPr/>
        </p:nvSpPr>
        <p:spPr>
          <a:xfrm>
            <a:off x="1820154" y="3190653"/>
            <a:ext cx="15087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 err="1"/>
              <a:t>InventoryScene</a:t>
            </a:r>
            <a:endParaRPr lang="zh-CN" altLang="en-US" sz="1400" b="1" dirty="0"/>
          </a:p>
        </p:txBody>
      </p:sp>
      <p:sp>
        <p:nvSpPr>
          <p:cNvPr id="90" name="箭头: 右 89">
            <a:extLst>
              <a:ext uri="{FF2B5EF4-FFF2-40B4-BE49-F238E27FC236}">
                <a16:creationId xmlns:a16="http://schemas.microsoft.com/office/drawing/2014/main" id="{0857624B-A447-0D46-C049-1E2AD90A0E18}"/>
              </a:ext>
            </a:extLst>
          </p:cNvPr>
          <p:cNvSpPr/>
          <p:nvPr/>
        </p:nvSpPr>
        <p:spPr>
          <a:xfrm rot="5400000">
            <a:off x="2354651" y="3663821"/>
            <a:ext cx="369334" cy="10083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21" name="组合 120">
            <a:extLst>
              <a:ext uri="{FF2B5EF4-FFF2-40B4-BE49-F238E27FC236}">
                <a16:creationId xmlns:a16="http://schemas.microsoft.com/office/drawing/2014/main" id="{466306FD-C91F-8E99-A36C-017D89F10CF9}"/>
              </a:ext>
            </a:extLst>
          </p:cNvPr>
          <p:cNvGrpSpPr/>
          <p:nvPr/>
        </p:nvGrpSpPr>
        <p:grpSpPr>
          <a:xfrm>
            <a:off x="7019827" y="4687132"/>
            <a:ext cx="3003267" cy="1777393"/>
            <a:chOff x="7019827" y="4687132"/>
            <a:chExt cx="3003267" cy="1777393"/>
          </a:xfrm>
        </p:grpSpPr>
        <p:grpSp>
          <p:nvGrpSpPr>
            <p:cNvPr id="108" name="组合 107">
              <a:extLst>
                <a:ext uri="{FF2B5EF4-FFF2-40B4-BE49-F238E27FC236}">
                  <a16:creationId xmlns:a16="http://schemas.microsoft.com/office/drawing/2014/main" id="{D3A3C683-AD22-926D-213C-B7E5F6578607}"/>
                </a:ext>
              </a:extLst>
            </p:cNvPr>
            <p:cNvGrpSpPr/>
            <p:nvPr/>
          </p:nvGrpSpPr>
          <p:grpSpPr>
            <a:xfrm>
              <a:off x="8603190" y="4687132"/>
              <a:ext cx="1419904" cy="1777393"/>
              <a:chOff x="8126788" y="4624948"/>
              <a:chExt cx="1419904" cy="1777393"/>
            </a:xfrm>
          </p:grpSpPr>
          <p:sp>
            <p:nvSpPr>
              <p:cNvPr id="105" name="文本框 104">
                <a:extLst>
                  <a:ext uri="{FF2B5EF4-FFF2-40B4-BE49-F238E27FC236}">
                    <a16:creationId xmlns:a16="http://schemas.microsoft.com/office/drawing/2014/main" id="{31F371FB-D04F-46BB-F787-301F9C3E1175}"/>
                  </a:ext>
                </a:extLst>
              </p:cNvPr>
              <p:cNvSpPr txBox="1"/>
              <p:nvPr/>
            </p:nvSpPr>
            <p:spPr>
              <a:xfrm>
                <a:off x="8126788" y="5510182"/>
                <a:ext cx="114462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b="1" dirty="0" err="1"/>
                  <a:t>FarmObject</a:t>
                </a:r>
                <a:endParaRPr lang="zh-CN" altLang="en-US" sz="1400" b="1" dirty="0"/>
              </a:p>
            </p:txBody>
          </p:sp>
          <p:grpSp>
            <p:nvGrpSpPr>
              <p:cNvPr id="107" name="组合 106">
                <a:extLst>
                  <a:ext uri="{FF2B5EF4-FFF2-40B4-BE49-F238E27FC236}">
                    <a16:creationId xmlns:a16="http://schemas.microsoft.com/office/drawing/2014/main" id="{FB2E1FAC-8E9C-F133-7867-3EA8B76725B7}"/>
                  </a:ext>
                </a:extLst>
              </p:cNvPr>
              <p:cNvGrpSpPr/>
              <p:nvPr/>
            </p:nvGrpSpPr>
            <p:grpSpPr>
              <a:xfrm>
                <a:off x="8145600" y="4624948"/>
                <a:ext cx="1401092" cy="1777393"/>
                <a:chOff x="7766571" y="4599137"/>
                <a:chExt cx="1401092" cy="1777393"/>
              </a:xfrm>
            </p:grpSpPr>
            <p:grpSp>
              <p:nvGrpSpPr>
                <p:cNvPr id="100" name="组合 99">
                  <a:extLst>
                    <a:ext uri="{FF2B5EF4-FFF2-40B4-BE49-F238E27FC236}">
                      <a16:creationId xmlns:a16="http://schemas.microsoft.com/office/drawing/2014/main" id="{7FCEE6BE-8961-9C61-11DC-563C65E14E6C}"/>
                    </a:ext>
                  </a:extLst>
                </p:cNvPr>
                <p:cNvGrpSpPr/>
                <p:nvPr/>
              </p:nvGrpSpPr>
              <p:grpSpPr>
                <a:xfrm>
                  <a:off x="8862820" y="4599137"/>
                  <a:ext cx="304843" cy="1231333"/>
                  <a:chOff x="8862820" y="4599137"/>
                  <a:chExt cx="304843" cy="1231333"/>
                </a:xfrm>
              </p:grpSpPr>
              <p:pic>
                <p:nvPicPr>
                  <p:cNvPr id="95" name="图片 94">
                    <a:extLst>
                      <a:ext uri="{FF2B5EF4-FFF2-40B4-BE49-F238E27FC236}">
                        <a16:creationId xmlns:a16="http://schemas.microsoft.com/office/drawing/2014/main" id="{4C9C3E43-0185-E0B0-7FED-C8751FD9ED8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8880113" y="4599137"/>
                    <a:ext cx="234962" cy="387370"/>
                  </a:xfrm>
                  <a:prstGeom prst="rect">
                    <a:avLst/>
                  </a:prstGeom>
                </p:spPr>
              </p:pic>
              <p:pic>
                <p:nvPicPr>
                  <p:cNvPr id="97" name="图片 96">
                    <a:extLst>
                      <a:ext uri="{FF2B5EF4-FFF2-40B4-BE49-F238E27FC236}">
                        <a16:creationId xmlns:a16="http://schemas.microsoft.com/office/drawing/2014/main" id="{28BD046B-1A86-3E90-6452-5EC2B149D26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862820" y="5525627"/>
                    <a:ext cx="304843" cy="304843"/>
                  </a:xfrm>
                  <a:prstGeom prst="rect">
                    <a:avLst/>
                  </a:prstGeom>
                </p:spPr>
              </p:pic>
              <p:pic>
                <p:nvPicPr>
                  <p:cNvPr id="99" name="图片 98">
                    <a:extLst>
                      <a:ext uri="{FF2B5EF4-FFF2-40B4-BE49-F238E27FC236}">
                        <a16:creationId xmlns:a16="http://schemas.microsoft.com/office/drawing/2014/main" id="{5A570936-8D6E-7991-5C1F-8207BC089B0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874856" y="5178475"/>
                    <a:ext cx="234962" cy="234962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101" name="文本框 100">
                  <a:extLst>
                    <a:ext uri="{FF2B5EF4-FFF2-40B4-BE49-F238E27FC236}">
                      <a16:creationId xmlns:a16="http://schemas.microsoft.com/office/drawing/2014/main" id="{3BFE1584-39F8-DEE3-BFC8-F437C718A0E3}"/>
                    </a:ext>
                  </a:extLst>
                </p:cNvPr>
                <p:cNvSpPr txBox="1"/>
                <p:nvPr/>
              </p:nvSpPr>
              <p:spPr>
                <a:xfrm>
                  <a:off x="7884402" y="4627685"/>
                  <a:ext cx="707563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400" b="1" dirty="0"/>
                    <a:t>Player</a:t>
                  </a:r>
                  <a:endParaRPr lang="zh-CN" altLang="en-US" sz="1400" b="1" dirty="0"/>
                </a:p>
              </p:txBody>
            </p:sp>
            <p:pic>
              <p:nvPicPr>
                <p:cNvPr id="103" name="图片 102">
                  <a:extLst>
                    <a:ext uri="{FF2B5EF4-FFF2-40B4-BE49-F238E27FC236}">
                      <a16:creationId xmlns:a16="http://schemas.microsoft.com/office/drawing/2014/main" id="{F1A98AF5-6FCF-F591-EE87-C7A910E5A5D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892386" y="5951864"/>
                  <a:ext cx="212333" cy="424666"/>
                </a:xfrm>
                <a:prstGeom prst="rect">
                  <a:avLst/>
                </a:prstGeom>
              </p:spPr>
            </p:pic>
            <p:sp>
              <p:nvSpPr>
                <p:cNvPr id="104" name="文本框 103">
                  <a:extLst>
                    <a:ext uri="{FF2B5EF4-FFF2-40B4-BE49-F238E27FC236}">
                      <a16:creationId xmlns:a16="http://schemas.microsoft.com/office/drawing/2014/main" id="{8E7A9566-4E61-81FB-2EF0-17EA38B0742D}"/>
                    </a:ext>
                  </a:extLst>
                </p:cNvPr>
                <p:cNvSpPr txBox="1"/>
                <p:nvPr/>
              </p:nvSpPr>
              <p:spPr>
                <a:xfrm>
                  <a:off x="7766571" y="5075941"/>
                  <a:ext cx="978417" cy="3048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400" b="1" dirty="0" err="1"/>
                    <a:t>FarmLand</a:t>
                  </a:r>
                  <a:endParaRPr lang="zh-CN" altLang="en-US" sz="1400" b="1" dirty="0"/>
                </a:p>
              </p:txBody>
            </p:sp>
            <p:sp>
              <p:nvSpPr>
                <p:cNvPr id="106" name="文本框 105">
                  <a:extLst>
                    <a:ext uri="{FF2B5EF4-FFF2-40B4-BE49-F238E27FC236}">
                      <a16:creationId xmlns:a16="http://schemas.microsoft.com/office/drawing/2014/main" id="{B59131CD-38E1-E86E-8587-C2FB9B10C608}"/>
                    </a:ext>
                  </a:extLst>
                </p:cNvPr>
                <p:cNvSpPr txBox="1"/>
                <p:nvPr/>
              </p:nvSpPr>
              <p:spPr>
                <a:xfrm>
                  <a:off x="7919594" y="5978980"/>
                  <a:ext cx="672372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400" b="1" dirty="0"/>
                    <a:t>NPC</a:t>
                  </a:r>
                  <a:endParaRPr lang="zh-CN" altLang="en-US" sz="1400" b="1" dirty="0"/>
                </a:p>
              </p:txBody>
            </p:sp>
          </p:grpSp>
        </p:grpSp>
        <p:sp>
          <p:nvSpPr>
            <p:cNvPr id="109" name="文本框 108">
              <a:extLst>
                <a:ext uri="{FF2B5EF4-FFF2-40B4-BE49-F238E27FC236}">
                  <a16:creationId xmlns:a16="http://schemas.microsoft.com/office/drawing/2014/main" id="{4A00A579-A36A-B952-9EDE-A9078D7A9C88}"/>
                </a:ext>
              </a:extLst>
            </p:cNvPr>
            <p:cNvSpPr txBox="1"/>
            <p:nvPr/>
          </p:nvSpPr>
          <p:spPr>
            <a:xfrm>
              <a:off x="7019827" y="5304660"/>
              <a:ext cx="80478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b="1" dirty="0" err="1"/>
                <a:t>Spirte</a:t>
              </a:r>
              <a:endParaRPr lang="zh-CN" altLang="en-US" b="1" dirty="0"/>
            </a:p>
          </p:txBody>
        </p:sp>
        <p:cxnSp>
          <p:nvCxnSpPr>
            <p:cNvPr id="110" name="直接箭头连接符 109">
              <a:extLst>
                <a:ext uri="{FF2B5EF4-FFF2-40B4-BE49-F238E27FC236}">
                  <a16:creationId xmlns:a16="http://schemas.microsoft.com/office/drawing/2014/main" id="{D99356B0-9070-E528-BA9F-F82D948933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30744" y="4836138"/>
              <a:ext cx="915226" cy="502424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直接箭头连接符 111">
              <a:extLst>
                <a:ext uri="{FF2B5EF4-FFF2-40B4-BE49-F238E27FC236}">
                  <a16:creationId xmlns:a16="http://schemas.microsoft.com/office/drawing/2014/main" id="{3BDF089D-152C-417C-9CB4-0C75E796B68E}"/>
                </a:ext>
              </a:extLst>
            </p:cNvPr>
            <p:cNvCxnSpPr>
              <a:cxnSpLocks/>
              <a:stCxn id="109" idx="3"/>
              <a:endCxn id="104" idx="1"/>
            </p:cNvCxnSpPr>
            <p:nvPr/>
          </p:nvCxnSpPr>
          <p:spPr>
            <a:xfrm flipV="1">
              <a:off x="7824608" y="5316358"/>
              <a:ext cx="797394" cy="172968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直接箭头连接符 115">
              <a:extLst>
                <a:ext uri="{FF2B5EF4-FFF2-40B4-BE49-F238E27FC236}">
                  <a16:creationId xmlns:a16="http://schemas.microsoft.com/office/drawing/2014/main" id="{64824E9B-CE06-0F9F-2805-D1AC893133AB}"/>
                </a:ext>
              </a:extLst>
            </p:cNvPr>
            <p:cNvCxnSpPr>
              <a:cxnSpLocks/>
              <a:endCxn id="105" idx="1"/>
            </p:cNvCxnSpPr>
            <p:nvPr/>
          </p:nvCxnSpPr>
          <p:spPr>
            <a:xfrm>
              <a:off x="7824608" y="5618533"/>
              <a:ext cx="778582" cy="107722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直接箭头连接符 117">
              <a:extLst>
                <a:ext uri="{FF2B5EF4-FFF2-40B4-BE49-F238E27FC236}">
                  <a16:creationId xmlns:a16="http://schemas.microsoft.com/office/drawing/2014/main" id="{57974DFA-3593-901F-4BF6-740E70C99486}"/>
                </a:ext>
              </a:extLst>
            </p:cNvPr>
            <p:cNvCxnSpPr>
              <a:cxnSpLocks/>
              <a:endCxn id="106" idx="1"/>
            </p:cNvCxnSpPr>
            <p:nvPr/>
          </p:nvCxnSpPr>
          <p:spPr>
            <a:xfrm>
              <a:off x="7824608" y="5720275"/>
              <a:ext cx="950417" cy="500589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8" name="组合 147">
            <a:extLst>
              <a:ext uri="{FF2B5EF4-FFF2-40B4-BE49-F238E27FC236}">
                <a16:creationId xmlns:a16="http://schemas.microsoft.com/office/drawing/2014/main" id="{4606F086-9287-5450-F19E-9DBD47C27A9C}"/>
              </a:ext>
            </a:extLst>
          </p:cNvPr>
          <p:cNvGrpSpPr/>
          <p:nvPr/>
        </p:nvGrpSpPr>
        <p:grpSpPr>
          <a:xfrm>
            <a:off x="4152506" y="4993201"/>
            <a:ext cx="2405850" cy="1123438"/>
            <a:chOff x="4152506" y="4993201"/>
            <a:chExt cx="2405850" cy="1123438"/>
          </a:xfrm>
        </p:grpSpPr>
        <p:grpSp>
          <p:nvGrpSpPr>
            <p:cNvPr id="141" name="组合 140">
              <a:extLst>
                <a:ext uri="{FF2B5EF4-FFF2-40B4-BE49-F238E27FC236}">
                  <a16:creationId xmlns:a16="http://schemas.microsoft.com/office/drawing/2014/main" id="{1F1A873D-F8DC-D883-8742-8D2AB0966817}"/>
                </a:ext>
              </a:extLst>
            </p:cNvPr>
            <p:cNvGrpSpPr/>
            <p:nvPr/>
          </p:nvGrpSpPr>
          <p:grpSpPr>
            <a:xfrm>
              <a:off x="4525308" y="4996883"/>
              <a:ext cx="2033048" cy="1065582"/>
              <a:chOff x="4525308" y="4996883"/>
              <a:chExt cx="2033048" cy="1065582"/>
            </a:xfrm>
          </p:grpSpPr>
          <p:sp>
            <p:nvSpPr>
              <p:cNvPr id="122" name="文本框 121">
                <a:extLst>
                  <a:ext uri="{FF2B5EF4-FFF2-40B4-BE49-F238E27FC236}">
                    <a16:creationId xmlns:a16="http://schemas.microsoft.com/office/drawing/2014/main" id="{384BD015-E9F2-9757-1DA3-D4A335ECFEBF}"/>
                  </a:ext>
                </a:extLst>
              </p:cNvPr>
              <p:cNvSpPr txBox="1"/>
              <p:nvPr/>
            </p:nvSpPr>
            <p:spPr>
              <a:xfrm>
                <a:off x="5753575" y="5335437"/>
                <a:ext cx="80478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b="1" dirty="0"/>
                  <a:t>Item</a:t>
                </a:r>
                <a:endParaRPr lang="zh-CN" altLang="en-US" b="1" dirty="0"/>
              </a:p>
            </p:txBody>
          </p:sp>
          <p:sp>
            <p:nvSpPr>
              <p:cNvPr id="123" name="文本框 122">
                <a:extLst>
                  <a:ext uri="{FF2B5EF4-FFF2-40B4-BE49-F238E27FC236}">
                    <a16:creationId xmlns:a16="http://schemas.microsoft.com/office/drawing/2014/main" id="{F0313EC8-B58D-DE28-F7EB-E6BDD62E4C26}"/>
                  </a:ext>
                </a:extLst>
              </p:cNvPr>
              <p:cNvSpPr txBox="1"/>
              <p:nvPr/>
            </p:nvSpPr>
            <p:spPr>
              <a:xfrm>
                <a:off x="4634223" y="4996883"/>
                <a:ext cx="804781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1400" b="1" dirty="0"/>
                  <a:t>Tool</a:t>
                </a:r>
                <a:endParaRPr lang="zh-CN" altLang="en-US" sz="1400" b="1" dirty="0"/>
              </a:p>
            </p:txBody>
          </p:sp>
          <p:cxnSp>
            <p:nvCxnSpPr>
              <p:cNvPr id="127" name="直接箭头连接符 126">
                <a:extLst>
                  <a:ext uri="{FF2B5EF4-FFF2-40B4-BE49-F238E27FC236}">
                    <a16:creationId xmlns:a16="http://schemas.microsoft.com/office/drawing/2014/main" id="{7EAA6084-8141-DD7C-C840-E32D4C814AD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162017" y="5208125"/>
                <a:ext cx="538513" cy="194717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1" name="文本框 130">
                <a:extLst>
                  <a:ext uri="{FF2B5EF4-FFF2-40B4-BE49-F238E27FC236}">
                    <a16:creationId xmlns:a16="http://schemas.microsoft.com/office/drawing/2014/main" id="{2B708E4B-4C91-3283-0E74-E1C78F9CB983}"/>
                  </a:ext>
                </a:extLst>
              </p:cNvPr>
              <p:cNvSpPr txBox="1"/>
              <p:nvPr/>
            </p:nvSpPr>
            <p:spPr>
              <a:xfrm>
                <a:off x="4525308" y="5377912"/>
                <a:ext cx="58469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1400" b="1" dirty="0"/>
                  <a:t>Seed</a:t>
                </a:r>
                <a:endParaRPr lang="zh-CN" altLang="en-US" sz="1400" b="1" dirty="0"/>
              </a:p>
            </p:txBody>
          </p:sp>
          <p:cxnSp>
            <p:nvCxnSpPr>
              <p:cNvPr id="132" name="直接箭头连接符 131">
                <a:extLst>
                  <a:ext uri="{FF2B5EF4-FFF2-40B4-BE49-F238E27FC236}">
                    <a16:creationId xmlns:a16="http://schemas.microsoft.com/office/drawing/2014/main" id="{60A936D4-B18A-14DB-6F14-F66391E2563F}"/>
                  </a:ext>
                </a:extLst>
              </p:cNvPr>
              <p:cNvCxnSpPr>
                <a:cxnSpLocks/>
                <a:endCxn id="131" idx="3"/>
              </p:cNvCxnSpPr>
              <p:nvPr/>
            </p:nvCxnSpPr>
            <p:spPr>
              <a:xfrm flipH="1">
                <a:off x="5110001" y="5531801"/>
                <a:ext cx="577190" cy="0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直接箭头连接符 137">
                <a:extLst>
                  <a:ext uri="{FF2B5EF4-FFF2-40B4-BE49-F238E27FC236}">
                    <a16:creationId xmlns:a16="http://schemas.microsoft.com/office/drawing/2014/main" id="{9032428A-CB5D-AD6D-0CD6-2B16DF15786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271543" y="5673992"/>
                <a:ext cx="507694" cy="196797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0" name="文本框 139">
                <a:extLst>
                  <a:ext uri="{FF2B5EF4-FFF2-40B4-BE49-F238E27FC236}">
                    <a16:creationId xmlns:a16="http://schemas.microsoft.com/office/drawing/2014/main" id="{ADFB454B-35DC-5457-5F93-24EF9C718871}"/>
                  </a:ext>
                </a:extLst>
              </p:cNvPr>
              <p:cNvSpPr txBox="1"/>
              <p:nvPr/>
            </p:nvSpPr>
            <p:spPr>
              <a:xfrm>
                <a:off x="4593998" y="5754688"/>
                <a:ext cx="672372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1400" b="1" dirty="0"/>
                  <a:t>Other</a:t>
                </a:r>
                <a:endParaRPr lang="zh-CN" altLang="en-US" sz="1400" b="1" dirty="0"/>
              </a:p>
            </p:txBody>
          </p:sp>
        </p:grpSp>
        <p:pic>
          <p:nvPicPr>
            <p:cNvPr id="143" name="图片 142">
              <a:extLst>
                <a:ext uri="{FF2B5EF4-FFF2-40B4-BE49-F238E27FC236}">
                  <a16:creationId xmlns:a16="http://schemas.microsoft.com/office/drawing/2014/main" id="{391A0E83-86CC-F0EA-B484-09542215620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91278" y="5836684"/>
              <a:ext cx="279955" cy="279955"/>
            </a:xfrm>
            <a:prstGeom prst="rect">
              <a:avLst/>
            </a:prstGeom>
          </p:spPr>
        </p:pic>
        <p:pic>
          <p:nvPicPr>
            <p:cNvPr id="145" name="图片 144">
              <a:extLst>
                <a:ext uri="{FF2B5EF4-FFF2-40B4-BE49-F238E27FC236}">
                  <a16:creationId xmlns:a16="http://schemas.microsoft.com/office/drawing/2014/main" id="{C93B347F-54CE-E0DE-208E-CCE956C186A3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72629" y="5409028"/>
              <a:ext cx="279955" cy="279955"/>
            </a:xfrm>
            <a:prstGeom prst="rect">
              <a:avLst/>
            </a:prstGeom>
          </p:spPr>
        </p:pic>
        <p:pic>
          <p:nvPicPr>
            <p:cNvPr id="147" name="图片 146">
              <a:extLst>
                <a:ext uri="{FF2B5EF4-FFF2-40B4-BE49-F238E27FC236}">
                  <a16:creationId xmlns:a16="http://schemas.microsoft.com/office/drawing/2014/main" id="{28ACBEAD-73FD-BBB8-3ACD-1A186EB0774C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52506" y="4993201"/>
              <a:ext cx="279955" cy="27995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645756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BCB1CC-F61C-06AB-0182-DB22297C05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E72285A9-0441-15A7-7E16-CB8D32E14902}"/>
              </a:ext>
            </a:extLst>
          </p:cNvPr>
          <p:cNvGrpSpPr/>
          <p:nvPr/>
        </p:nvGrpSpPr>
        <p:grpSpPr>
          <a:xfrm>
            <a:off x="10789922" y="55450"/>
            <a:ext cx="1323002" cy="376202"/>
            <a:chOff x="9532625" y="78745"/>
            <a:chExt cx="2461638" cy="699978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AEDD39FC-D2DB-D579-A728-265F10A826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40275" y="149216"/>
              <a:ext cx="1653988" cy="5708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4">
              <a:extLst>
                <a:ext uri="{FF2B5EF4-FFF2-40B4-BE49-F238E27FC236}">
                  <a16:creationId xmlns:a16="http://schemas.microsoft.com/office/drawing/2014/main" id="{D29D1B9F-31BA-060F-75DB-44216595BC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32625" y="78745"/>
              <a:ext cx="699978" cy="6999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文本框 6">
            <a:extLst>
              <a:ext uri="{FF2B5EF4-FFF2-40B4-BE49-F238E27FC236}">
                <a16:creationId xmlns:a16="http://schemas.microsoft.com/office/drawing/2014/main" id="{7EBB25D5-D55E-9885-D825-F9897C39A91F}"/>
              </a:ext>
            </a:extLst>
          </p:cNvPr>
          <p:cNvSpPr txBox="1"/>
          <p:nvPr/>
        </p:nvSpPr>
        <p:spPr>
          <a:xfrm>
            <a:off x="644376" y="576870"/>
            <a:ext cx="15403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代码风格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DA94BA6-26B7-4D84-5812-B7A4DF5A6E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024" y="1923979"/>
            <a:ext cx="4425787" cy="129022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E5C05AF-3476-E886-2906-0921469028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4471" y="1330233"/>
            <a:ext cx="3905451" cy="4762745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53EBCA62-7664-2161-2D74-F8D9197EEA84}"/>
              </a:ext>
            </a:extLst>
          </p:cNvPr>
          <p:cNvSpPr txBox="1"/>
          <p:nvPr/>
        </p:nvSpPr>
        <p:spPr>
          <a:xfrm>
            <a:off x="743023" y="1501266"/>
            <a:ext cx="37430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文件开头总览定义  清晰明了</a:t>
            </a: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0F4890E9-7B44-BBFE-819C-51AF0424F1A6}"/>
              </a:ext>
            </a:extLst>
          </p:cNvPr>
          <p:cNvGrpSpPr/>
          <p:nvPr/>
        </p:nvGrpSpPr>
        <p:grpSpPr>
          <a:xfrm>
            <a:off x="743024" y="3466107"/>
            <a:ext cx="5780972" cy="1687419"/>
            <a:chOff x="743024" y="3901830"/>
            <a:chExt cx="5780972" cy="1687419"/>
          </a:xfrm>
        </p:grpSpPr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EFB7353C-14AF-D9C3-1714-FA358200CFE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43024" y="4301940"/>
              <a:ext cx="5780972" cy="1287309"/>
            </a:xfrm>
            <a:prstGeom prst="rect">
              <a:avLst/>
            </a:prstGeom>
          </p:spPr>
        </p:pic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C76C3F54-3769-FFCA-644F-E3C78E24682D}"/>
                </a:ext>
              </a:extLst>
            </p:cNvPr>
            <p:cNvSpPr txBox="1"/>
            <p:nvPr/>
          </p:nvSpPr>
          <p:spPr>
            <a:xfrm>
              <a:off x="779846" y="3901830"/>
              <a:ext cx="341780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/>
                <a:t>常变量集中定义  方便取用</a:t>
              </a:r>
            </a:p>
          </p:txBody>
        </p:sp>
      </p:grpSp>
      <p:sp>
        <p:nvSpPr>
          <p:cNvPr id="16" name="文本框 15">
            <a:extLst>
              <a:ext uri="{FF2B5EF4-FFF2-40B4-BE49-F238E27FC236}">
                <a16:creationId xmlns:a16="http://schemas.microsoft.com/office/drawing/2014/main" id="{C70ECC6D-DBE8-194B-35E5-CFC5589E6948}"/>
              </a:ext>
            </a:extLst>
          </p:cNvPr>
          <p:cNvSpPr txBox="1"/>
          <p:nvPr/>
        </p:nvSpPr>
        <p:spPr>
          <a:xfrm>
            <a:off x="6884470" y="952581"/>
            <a:ext cx="31862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文件内部优良的命名习惯</a:t>
            </a:r>
          </a:p>
        </p:txBody>
      </p:sp>
    </p:spTree>
    <p:extLst>
      <p:ext uri="{BB962C8B-B14F-4D97-AF65-F5344CB8AC3E}">
        <p14:creationId xmlns:p14="http://schemas.microsoft.com/office/powerpoint/2010/main" val="6735955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651010-0CB8-BE79-85FD-AAA9572343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F1B72F9E-63CD-6CC8-2B24-7EE7FC8B6344}"/>
              </a:ext>
            </a:extLst>
          </p:cNvPr>
          <p:cNvGrpSpPr/>
          <p:nvPr/>
        </p:nvGrpSpPr>
        <p:grpSpPr>
          <a:xfrm>
            <a:off x="10789922" y="55450"/>
            <a:ext cx="1323002" cy="376202"/>
            <a:chOff x="9532625" y="78745"/>
            <a:chExt cx="2461638" cy="699978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3C5625F3-2F15-89E4-F45F-A7848428F9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40275" y="149216"/>
              <a:ext cx="1653988" cy="5708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4">
              <a:extLst>
                <a:ext uri="{FF2B5EF4-FFF2-40B4-BE49-F238E27FC236}">
                  <a16:creationId xmlns:a16="http://schemas.microsoft.com/office/drawing/2014/main" id="{9E33148D-DD06-812D-B455-7E58E4D300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32625" y="78745"/>
              <a:ext cx="699978" cy="6999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文本框 6">
            <a:extLst>
              <a:ext uri="{FF2B5EF4-FFF2-40B4-BE49-F238E27FC236}">
                <a16:creationId xmlns:a16="http://schemas.microsoft.com/office/drawing/2014/main" id="{808AF3C3-2E61-2F8D-748A-F4F0A769B5EB}"/>
              </a:ext>
            </a:extLst>
          </p:cNvPr>
          <p:cNvSpPr txBox="1"/>
          <p:nvPr/>
        </p:nvSpPr>
        <p:spPr>
          <a:xfrm>
            <a:off x="644376" y="576870"/>
            <a:ext cx="15403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资源储存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BA3F668-300A-4E34-9368-232E7E0EBD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376" y="1777920"/>
            <a:ext cx="6664687" cy="4114004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4BDCC4E1-3245-D452-3386-E795488EE26B}"/>
              </a:ext>
            </a:extLst>
          </p:cNvPr>
          <p:cNvSpPr txBox="1"/>
          <p:nvPr/>
        </p:nvSpPr>
        <p:spPr>
          <a:xfrm>
            <a:off x="644376" y="1319716"/>
            <a:ext cx="2430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储存集中且分类合理</a:t>
            </a:r>
          </a:p>
        </p:txBody>
      </p:sp>
    </p:spTree>
    <p:extLst>
      <p:ext uri="{BB962C8B-B14F-4D97-AF65-F5344CB8AC3E}">
        <p14:creationId xmlns:p14="http://schemas.microsoft.com/office/powerpoint/2010/main" val="10094585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0B284E"/>
      </a:dk2>
      <a:lt2>
        <a:srgbClr val="F3F7FD"/>
      </a:lt2>
      <a:accent1>
        <a:srgbClr val="007ADD"/>
      </a:accent1>
      <a:accent2>
        <a:srgbClr val="444758"/>
      </a:accent2>
      <a:accent3>
        <a:srgbClr val="007ADD"/>
      </a:accent3>
      <a:accent4>
        <a:srgbClr val="444758"/>
      </a:accent4>
      <a:accent5>
        <a:srgbClr val="007ADD"/>
      </a:accent5>
      <a:accent6>
        <a:srgbClr val="444758"/>
      </a:accent6>
      <a:hlink>
        <a:srgbClr val="0563C1"/>
      </a:hlink>
      <a:folHlink>
        <a:srgbClr val="954F72"/>
      </a:folHlink>
    </a:clrScheme>
    <a:fontScheme name="font">
      <a:majorFont>
        <a:latin typeface="等线 Light"/>
        <a:ea typeface="等线 Light"/>
        <a:cs typeface=""/>
      </a:majorFont>
      <a:minorFont>
        <a:latin typeface="等线"/>
        <a:ea typeface="等线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1334</TotalTime>
  <Words>1258</Words>
  <Application>Microsoft Office PowerPoint</Application>
  <PresentationFormat>宽屏</PresentationFormat>
  <Paragraphs>86</Paragraphs>
  <Slides>15</Slides>
  <Notes>1</Notes>
  <HiddenSlides>0</HiddenSlides>
  <MMClips>3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1" baseType="lpstr">
      <vt:lpstr>等线</vt:lpstr>
      <vt:lpstr>等线 Light</vt:lpstr>
      <vt:lpstr>Microsoft YaHei</vt:lpstr>
      <vt:lpstr>Arial</vt:lpstr>
      <vt:lpstr>Wingdings</vt:lpstr>
      <vt:lpstr>Office 主题​​</vt:lpstr>
      <vt:lpstr>星露谷风格的农场生活模拟游戏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翔 张</dc:creator>
  <cp:lastModifiedBy>翔 张</cp:lastModifiedBy>
  <cp:revision>44</cp:revision>
  <dcterms:created xsi:type="dcterms:W3CDTF">2024-12-22T14:25:56Z</dcterms:created>
  <dcterms:modified xsi:type="dcterms:W3CDTF">2024-12-23T13:10:29Z</dcterms:modified>
</cp:coreProperties>
</file>